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4" r:id="rId1"/>
  </p:sldMasterIdLst>
  <p:notesMasterIdLst>
    <p:notesMasterId r:id="rId45"/>
  </p:notesMasterIdLst>
  <p:handoutMasterIdLst>
    <p:handoutMasterId r:id="rId46"/>
  </p:handoutMasterIdLst>
  <p:sldIdLst>
    <p:sldId id="354" r:id="rId2"/>
    <p:sldId id="270" r:id="rId3"/>
    <p:sldId id="427" r:id="rId4"/>
    <p:sldId id="430" r:id="rId5"/>
    <p:sldId id="441" r:id="rId6"/>
    <p:sldId id="429" r:id="rId7"/>
    <p:sldId id="447" r:id="rId8"/>
    <p:sldId id="448" r:id="rId9"/>
    <p:sldId id="449" r:id="rId10"/>
    <p:sldId id="442" r:id="rId11"/>
    <p:sldId id="450" r:id="rId12"/>
    <p:sldId id="457" r:id="rId13"/>
    <p:sldId id="456" r:id="rId14"/>
    <p:sldId id="458" r:id="rId15"/>
    <p:sldId id="455" r:id="rId16"/>
    <p:sldId id="454" r:id="rId17"/>
    <p:sldId id="453" r:id="rId18"/>
    <p:sldId id="451" r:id="rId19"/>
    <p:sldId id="461" r:id="rId20"/>
    <p:sldId id="460" r:id="rId21"/>
    <p:sldId id="470" r:id="rId22"/>
    <p:sldId id="464" r:id="rId23"/>
    <p:sldId id="459" r:id="rId24"/>
    <p:sldId id="465" r:id="rId25"/>
    <p:sldId id="463" r:id="rId26"/>
    <p:sldId id="472" r:id="rId27"/>
    <p:sldId id="473" r:id="rId28"/>
    <p:sldId id="474" r:id="rId29"/>
    <p:sldId id="475" r:id="rId30"/>
    <p:sldId id="471" r:id="rId31"/>
    <p:sldId id="476" r:id="rId32"/>
    <p:sldId id="462" r:id="rId33"/>
    <p:sldId id="480" r:id="rId34"/>
    <p:sldId id="479" r:id="rId35"/>
    <p:sldId id="478" r:id="rId36"/>
    <p:sldId id="481" r:id="rId37"/>
    <p:sldId id="477" r:id="rId38"/>
    <p:sldId id="469" r:id="rId39"/>
    <p:sldId id="468" r:id="rId40"/>
    <p:sldId id="467" r:id="rId41"/>
    <p:sldId id="466" r:id="rId42"/>
    <p:sldId id="452" r:id="rId43"/>
    <p:sldId id="41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D012"/>
    <a:srgbClr val="30A948"/>
    <a:srgbClr val="0572B7"/>
    <a:srgbClr val="FFFFFF"/>
    <a:srgbClr val="5DB510"/>
    <a:srgbClr val="54A20E"/>
    <a:srgbClr val="F23B48"/>
    <a:srgbClr val="637C90"/>
    <a:srgbClr val="F12F3D"/>
    <a:srgbClr val="324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8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A594-041B-449E-89BC-5A6CB1F5A9AB}" type="datetimeFigureOut">
              <a:rPr lang="id-ID" smtClean="0"/>
              <a:t>18/05/2020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DDC53-01B7-4E0F-8BE2-02DC8C672187}" type="slidenum">
              <a:rPr lang="id-ID" smtClean="0"/>
              <a:t>‹N°›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1936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CCC32-3486-46B1-A8B7-921064D8D59D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1495A-DD81-44F4-9F54-1F39867BF2D9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9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66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7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9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25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57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04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161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46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23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1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03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82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2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7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557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148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87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26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306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015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68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059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723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9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552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68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09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9261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71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657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325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77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759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083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458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54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7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9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1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787946-F38A-442D-8B4B-7C33473CC7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2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5064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7933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82663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902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9748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4816549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4" y="327460"/>
            <a:ext cx="431078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72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375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564" y="372774"/>
            <a:ext cx="431078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4" y="327460"/>
            <a:ext cx="431078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375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-410316" y="372774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5DB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233915" y="2519640"/>
            <a:ext cx="1007862" cy="1007862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id-ID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7075709" y="4261103"/>
            <a:ext cx="1211442" cy="1211442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id-ID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603685" y="2733443"/>
            <a:ext cx="1060705" cy="1060705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64561" y="3933434"/>
            <a:ext cx="752726" cy="752726"/>
          </a:xfrm>
          <a:prstGeom prst="ellipse">
            <a:avLst/>
          </a:prstGeom>
          <a:ln w="38100"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6159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375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11471564" y="372774"/>
            <a:ext cx="431078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4" y="327460"/>
            <a:ext cx="431078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375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Rounded Rectangle 7"/>
          <p:cNvSpPr/>
          <p:nvPr userDrawn="1"/>
        </p:nvSpPr>
        <p:spPr>
          <a:xfrm>
            <a:off x="-410316" y="372774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5DB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931247" y="2293246"/>
            <a:ext cx="1886180" cy="3329511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577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845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id-ID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165948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375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4" y="327460"/>
            <a:ext cx="431078" cy="389083"/>
          </a:xfrm>
        </p:spPr>
        <p:txBody>
          <a:bodyPr lIns="0" tIns="0" rIns="0" bIns="0"/>
          <a:lstStyle>
            <a:lvl1pPr algn="ctr">
              <a:defRPr sz="1000">
                <a:solidFill>
                  <a:srgbClr val="F23B48"/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375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914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7564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749415" y="1691309"/>
            <a:ext cx="4320000" cy="4319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  <a:endParaRPr lang="id-ID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33375" y="397249"/>
            <a:ext cx="10905239" cy="44450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11471564" y="372774"/>
            <a:ext cx="431078" cy="298739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71564" y="327460"/>
            <a:ext cx="431078" cy="389083"/>
          </a:xfrm>
        </p:spPr>
        <p:txBody>
          <a:bodyPr lIns="0" tIns="0" rIns="0" bIns="0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3375" y="790433"/>
            <a:ext cx="10905239" cy="28098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-410316" y="372774"/>
            <a:ext cx="654392" cy="298739"/>
          </a:xfrm>
          <a:prstGeom prst="roundRect">
            <a:avLst>
              <a:gd name="adj" fmla="val 50000"/>
            </a:avLst>
          </a:prstGeom>
          <a:solidFill>
            <a:srgbClr val="5DB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3300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2390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2976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002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08091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3072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631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6319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2C88-6C8F-484D-AF69-578F576B1F4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6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6" r:id="rId2"/>
    <p:sldLayoutId id="2147484267" r:id="rId3"/>
    <p:sldLayoutId id="2147484268" r:id="rId4"/>
    <p:sldLayoutId id="2147484269" r:id="rId5"/>
    <p:sldLayoutId id="2147484270" r:id="rId6"/>
    <p:sldLayoutId id="2147484271" r:id="rId7"/>
    <p:sldLayoutId id="2147484272" r:id="rId8"/>
    <p:sldLayoutId id="2147484273" r:id="rId9"/>
    <p:sldLayoutId id="2147484274" r:id="rId10"/>
    <p:sldLayoutId id="2147484275" r:id="rId11"/>
    <p:sldLayoutId id="2147484276" r:id="rId12"/>
    <p:sldLayoutId id="2147484277" r:id="rId13"/>
    <p:sldLayoutId id="2147484325" r:id="rId14"/>
    <p:sldLayoutId id="2147483691" r:id="rId15"/>
    <p:sldLayoutId id="2147483703" r:id="rId16"/>
    <p:sldLayoutId id="2147483656" r:id="rId17"/>
    <p:sldLayoutId id="2147483661" r:id="rId18"/>
    <p:sldLayoutId id="2147483653" r:id="rId19"/>
    <p:sldLayoutId id="214748365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.jp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g"/><Relationship Id="rId11" Type="http://schemas.openxmlformats.org/officeDocument/2006/relationships/image" Target="../media/image24.wmf"/><Relationship Id="rId5" Type="http://schemas.openxmlformats.org/officeDocument/2006/relationships/image" Target="../media/image2.jpg"/><Relationship Id="rId10" Type="http://schemas.openxmlformats.org/officeDocument/2006/relationships/image" Target="../media/image23.wmf"/><Relationship Id="rId4" Type="http://schemas.openxmlformats.org/officeDocument/2006/relationships/image" Target="../media/image1.jpg"/><Relationship Id="rId9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jp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://www.legifrance.gouv.fr/affichTexteArticle.do;jsessionid=A33A00C47189ABF30EFEF375BA1ED60B.tpdjo04v_1?cidTexte=JORFTEXT000018442415&amp;idArticle=LEGIARTI000018456736&amp;dateTexte=20080312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061010" cy="416333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55778C18-0D2E-4B10-9693-B9D7F563AC7D}"/>
              </a:ext>
            </a:extLst>
          </p:cNvPr>
          <p:cNvSpPr txBox="1"/>
          <p:nvPr/>
        </p:nvSpPr>
        <p:spPr>
          <a:xfrm>
            <a:off x="3709857" y="1428206"/>
            <a:ext cx="73413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Objet : </a:t>
            </a:r>
          </a:p>
          <a:p>
            <a:r>
              <a:rPr lang="fr-FR" dirty="0"/>
              <a:t>Ce document a pour objet d’aider les entreprises à mettre en forme leur module de formation </a:t>
            </a:r>
            <a:r>
              <a:rPr lang="fr-FR" dirty="0" err="1"/>
              <a:t>AtEx</a:t>
            </a:r>
            <a:r>
              <a:rPr lang="fr-FR" dirty="0"/>
              <a:t> niveau 0. Il a été élaboré en collaboration avec l’INERIS.</a:t>
            </a:r>
          </a:p>
          <a:p>
            <a:endParaRPr lang="fr-FR" dirty="0"/>
          </a:p>
          <a:p>
            <a:endParaRPr lang="fr-FR" dirty="0"/>
          </a:p>
          <a:p>
            <a:r>
              <a:rPr lang="fr-FR" b="1" dirty="0"/>
              <a:t>Domaine d’application : </a:t>
            </a:r>
          </a:p>
          <a:p>
            <a:r>
              <a:rPr lang="fr-FR" dirty="0"/>
              <a:t>Les entreprises adhérente de MASE Méditerranée GIPHISE. Il devra être repris, modifié si besoin , et mis au format et logo de l’entreprise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FAAC613-25AA-4F36-995D-F1B64A2417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31" y="5737053"/>
            <a:ext cx="1629894" cy="8361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11D7ED16-1E49-4C21-B309-A8D70659FBE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52" y="5711759"/>
            <a:ext cx="1784839" cy="7111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xmlns="" id="{68603BE7-654B-4AC4-886A-9671BDC2F0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1788"/>
              </p:ext>
            </p:extLst>
          </p:nvPr>
        </p:nvGraphicFramePr>
        <p:xfrm>
          <a:off x="2943496" y="5765720"/>
          <a:ext cx="6531429" cy="7280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2391">
                  <a:extLst>
                    <a:ext uri="{9D8B030D-6E8A-4147-A177-3AD203B41FA5}">
                      <a16:colId xmlns:a16="http://schemas.microsoft.com/office/drawing/2014/main" xmlns="" val="1733070455"/>
                    </a:ext>
                  </a:extLst>
                </a:gridCol>
                <a:gridCol w="4393687">
                  <a:extLst>
                    <a:ext uri="{9D8B030D-6E8A-4147-A177-3AD203B41FA5}">
                      <a16:colId xmlns:a16="http://schemas.microsoft.com/office/drawing/2014/main" xmlns="" val="2161323115"/>
                    </a:ext>
                  </a:extLst>
                </a:gridCol>
                <a:gridCol w="915351">
                  <a:extLst>
                    <a:ext uri="{9D8B030D-6E8A-4147-A177-3AD203B41FA5}">
                      <a16:colId xmlns:a16="http://schemas.microsoft.com/office/drawing/2014/main" xmlns="" val="1389308909"/>
                    </a:ext>
                  </a:extLst>
                </a:gridCol>
              </a:tblGrid>
              <a:tr h="7280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J. THIL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Guide d’élaboration d’un module de formation AtEx 0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2016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99507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82"/>
            <a:ext cx="12192000" cy="5986272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614885" y="616145"/>
            <a:ext cx="6189327" cy="1798551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00" y="5320642"/>
            <a:ext cx="1797794" cy="133125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3A1440D-E7F4-4E10-8688-24EBA7E6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6" y="1161312"/>
            <a:ext cx="9936704" cy="857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>
            <a:lvl1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2pPr>
            <a:lvl3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3pPr>
            <a:lvl4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4pPr>
            <a:lvl5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5pPr>
            <a:lvl6pPr marL="47105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6pPr>
            <a:lvl7pPr marL="942106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7pPr>
            <a:lvl8pPr marL="1413159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8pPr>
            <a:lvl9pPr marL="188421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fr-FR" altLang="fr-FR" sz="4800" kern="0" dirty="0"/>
              <a:t>La 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33303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4835"/>
            <a:ext cx="4061010" cy="4163335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3777673" y="447827"/>
            <a:ext cx="7887854" cy="89927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000" b="1" dirty="0">
              <a:solidFill>
                <a:srgbClr val="057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32"/>
          <p:cNvSpPr txBox="1">
            <a:spLocks/>
          </p:cNvSpPr>
          <p:nvPr/>
        </p:nvSpPr>
        <p:spPr>
          <a:xfrm>
            <a:off x="3103671" y="1765398"/>
            <a:ext cx="8662473" cy="10983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fr-FR" sz="2800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CB967358-E193-40D2-BD9D-8EA5F15D65D7}"/>
              </a:ext>
            </a:extLst>
          </p:cNvPr>
          <p:cNvSpPr txBox="1">
            <a:spLocks/>
          </p:cNvSpPr>
          <p:nvPr/>
        </p:nvSpPr>
        <p:spPr>
          <a:xfrm>
            <a:off x="1867314" y="2143474"/>
            <a:ext cx="9624060" cy="2740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C2C84"/>
                </a:solidFill>
              </a:rPr>
              <a:t>La formation </a:t>
            </a:r>
            <a:r>
              <a:rPr lang="fr-FR" sz="2400" b="1" dirty="0" err="1">
                <a:solidFill>
                  <a:srgbClr val="0C2C84"/>
                </a:solidFill>
              </a:rPr>
              <a:t>AtEx</a:t>
            </a:r>
            <a:r>
              <a:rPr lang="fr-FR" sz="2400" b="1" dirty="0">
                <a:solidFill>
                  <a:srgbClr val="0C2C84"/>
                </a:solidFill>
              </a:rPr>
              <a:t> niveau 0 concerne les salariés devant travailler en zone </a:t>
            </a:r>
            <a:r>
              <a:rPr lang="fr-FR" sz="2400" b="1" dirty="0" err="1">
                <a:solidFill>
                  <a:srgbClr val="0C2C84"/>
                </a:solidFill>
              </a:rPr>
              <a:t>AtEx</a:t>
            </a:r>
            <a:r>
              <a:rPr lang="fr-FR" sz="2400" b="1" dirty="0">
                <a:solidFill>
                  <a:srgbClr val="0C2C84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sans intervenir sur du matériel </a:t>
            </a:r>
            <a:r>
              <a:rPr lang="fr-FR" sz="2400" dirty="0" err="1">
                <a:solidFill>
                  <a:srgbClr val="FF0000"/>
                </a:solidFill>
              </a:rPr>
              <a:t>AtEx</a:t>
            </a:r>
            <a:r>
              <a:rPr lang="fr-FR" sz="2400" dirty="0">
                <a:solidFill>
                  <a:srgbClr val="FF0000"/>
                </a:solidFill>
              </a:rPr>
              <a:t> électrique ou non-électrique.</a:t>
            </a:r>
          </a:p>
          <a:p>
            <a:pPr>
              <a:lnSpc>
                <a:spcPct val="150000"/>
              </a:lnSpc>
            </a:pPr>
            <a:endParaRPr lang="fr-FR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400" u="sng" dirty="0"/>
              <a:t>Exemple</a:t>
            </a:r>
            <a:r>
              <a:rPr lang="fr-FR" sz="2400" dirty="0"/>
              <a:t> : calorifugeurs, tuyauteurs, Peintres, Echafaudeurs, Agents de nettoyage, etc.</a:t>
            </a:r>
          </a:p>
          <a:p>
            <a:pPr>
              <a:lnSpc>
                <a:spcPct val="150000"/>
              </a:lnSpc>
            </a:pPr>
            <a:endParaRPr lang="fr-FR" sz="2700" dirty="0"/>
          </a:p>
          <a:p>
            <a:pPr>
              <a:lnSpc>
                <a:spcPct val="150000"/>
              </a:lnSpc>
            </a:pPr>
            <a:endParaRPr lang="fr-FR" sz="2700" dirty="0"/>
          </a:p>
        </p:txBody>
      </p:sp>
    </p:spTree>
    <p:extLst>
      <p:ext uri="{BB962C8B-B14F-4D97-AF65-F5344CB8AC3E}">
        <p14:creationId xmlns:p14="http://schemas.microsoft.com/office/powerpoint/2010/main" val="11621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Text Box 2051">
            <a:extLst>
              <a:ext uri="{FF2B5EF4-FFF2-40B4-BE49-F238E27FC236}">
                <a16:creationId xmlns:a16="http://schemas.microsoft.com/office/drawing/2014/main" xmlns="" id="{B0BF17E5-8BFB-4938-9F7C-7152BE324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995" y="3191148"/>
            <a:ext cx="9590207" cy="269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299" tIns="52149" rIns="104299" bIns="52149" anchor="ctr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fr-FR" sz="2300" b="1" dirty="0">
                <a:solidFill>
                  <a:srgbClr val="0C2C84"/>
                </a:solidFill>
                <a:latin typeface="Arial" pitchFamily="34" charset="0"/>
              </a:rPr>
              <a:t>Mesures organisationnelles - Formation des travailleurs</a:t>
            </a:r>
          </a:p>
          <a:p>
            <a:pPr algn="l">
              <a:lnSpc>
                <a:spcPct val="150000"/>
              </a:lnSpc>
              <a:defRPr/>
            </a:pPr>
            <a:r>
              <a:rPr lang="fr-FR" sz="2300" b="1" dirty="0">
                <a:latin typeface="Arial" pitchFamily="34" charset="0"/>
              </a:rPr>
              <a:t> </a:t>
            </a:r>
            <a:r>
              <a:rPr lang="fr-FR" sz="2300" dirty="0">
                <a:latin typeface="Arial" pitchFamily="34" charset="0"/>
              </a:rPr>
              <a:t>… et que “</a:t>
            </a:r>
            <a:r>
              <a:rPr lang="fr-FR" sz="2300" i="1" dirty="0">
                <a:latin typeface="Arial" pitchFamily="34" charset="0"/>
              </a:rPr>
              <a:t>l’employeur prévoit, à l’attention de </a:t>
            </a:r>
            <a:r>
              <a:rPr lang="fr-FR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ceux qui travaillent</a:t>
            </a:r>
            <a:r>
              <a:rPr lang="fr-FR" sz="2300" i="1" dirty="0">
                <a:latin typeface="Arial" pitchFamily="34" charset="0"/>
              </a:rPr>
              <a:t> dans des emplacements ou des atmosphères explosibles peuvent se présenter, une </a:t>
            </a:r>
            <a:r>
              <a:rPr lang="fr-FR" sz="23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formation suffisante et appropriée</a:t>
            </a:r>
            <a:r>
              <a:rPr lang="fr-FR" sz="2300" i="1" dirty="0">
                <a:latin typeface="Arial" pitchFamily="34" charset="0"/>
              </a:rPr>
              <a:t> en matière de protection contre les explosions</a:t>
            </a:r>
            <a:r>
              <a:rPr lang="fr-FR" sz="2300" dirty="0">
                <a:latin typeface="Arial" pitchFamily="34" charset="0"/>
              </a:rPr>
              <a:t> ” ...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B958EC2E-EA08-4F10-ABE2-6ACC21D1E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5882" y="393863"/>
            <a:ext cx="4928877" cy="2396952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063D749-E845-42E7-BF6E-FCF7CF8CAF21}"/>
              </a:ext>
            </a:extLst>
          </p:cNvPr>
          <p:cNvSpPr/>
          <p:nvPr/>
        </p:nvSpPr>
        <p:spPr>
          <a:xfrm>
            <a:off x="68397" y="601501"/>
            <a:ext cx="2940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itchFamily="34" charset="0"/>
              </a:rPr>
              <a:t>Directive 99/92/CE </a:t>
            </a:r>
          </a:p>
        </p:txBody>
      </p:sp>
    </p:spTree>
    <p:extLst>
      <p:ext uri="{BB962C8B-B14F-4D97-AF65-F5344CB8AC3E}">
        <p14:creationId xmlns:p14="http://schemas.microsoft.com/office/powerpoint/2010/main" val="287839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578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xmlns="" id="{494BB92B-3802-4904-BC92-D1FFCF220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8253" y="1626477"/>
            <a:ext cx="8662473" cy="45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2D6C2F9-721B-4E49-83B7-A5D8D12C4DAA}"/>
              </a:ext>
            </a:extLst>
          </p:cNvPr>
          <p:cNvSpPr txBox="1">
            <a:spLocks noChangeArrowheads="1"/>
          </p:cNvSpPr>
          <p:nvPr/>
        </p:nvSpPr>
        <p:spPr>
          <a:xfrm>
            <a:off x="306140" y="618870"/>
            <a:ext cx="3168580" cy="808635"/>
          </a:xfrm>
          <a:prstGeom prst="rect">
            <a:avLst/>
          </a:prstGeom>
        </p:spPr>
        <p:txBody>
          <a:bodyPr lIns="104306" tIns="52153" rIns="104306" bIns="52153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bg1"/>
                </a:solidFill>
              </a:rPr>
              <a:t>La responsabilité pénale </a:t>
            </a:r>
          </a:p>
        </p:txBody>
      </p:sp>
    </p:spTree>
    <p:extLst>
      <p:ext uri="{BB962C8B-B14F-4D97-AF65-F5344CB8AC3E}">
        <p14:creationId xmlns:p14="http://schemas.microsoft.com/office/powerpoint/2010/main" val="21645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82"/>
            <a:ext cx="12192000" cy="5986272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614885" y="616145"/>
            <a:ext cx="6189327" cy="1798551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00" y="5320642"/>
            <a:ext cx="1797794" cy="133125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3A1440D-E7F4-4E10-8688-24EBA7E6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6" y="1161312"/>
            <a:ext cx="9936704" cy="857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>
            <a:lvl1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2pPr>
            <a:lvl3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3pPr>
            <a:lvl4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4pPr>
            <a:lvl5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5pPr>
            <a:lvl6pPr marL="47105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6pPr>
            <a:lvl7pPr marL="942106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7pPr>
            <a:lvl8pPr marL="1413159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8pPr>
            <a:lvl9pPr marL="188421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fr-FR" altLang="fr-FR" sz="4800" kern="0" dirty="0"/>
              <a:t>Les définitions</a:t>
            </a:r>
          </a:p>
        </p:txBody>
      </p:sp>
    </p:spTree>
    <p:extLst>
      <p:ext uri="{BB962C8B-B14F-4D97-AF65-F5344CB8AC3E}">
        <p14:creationId xmlns:p14="http://schemas.microsoft.com/office/powerpoint/2010/main" val="64229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55383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CBB02A7D-3F6F-4352-B078-4A657E644B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126" y="1602740"/>
            <a:ext cx="8377646" cy="434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306" tIns="52153" rIns="104306" bIns="52153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Une </a:t>
            </a:r>
            <a:r>
              <a:rPr lang="fr-FR" sz="2400" b="1" dirty="0" err="1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ATmosphère</a:t>
            </a:r>
            <a:r>
              <a:rPr lang="fr-FR" sz="2400" b="1" dirty="0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fr-FR" sz="2400" b="1" dirty="0" err="1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EXplosive</a:t>
            </a:r>
            <a:r>
              <a:rPr lang="fr-FR" sz="2400" b="1" dirty="0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fr-FR" sz="2400" dirty="0">
                <a:latin typeface="+mn-lt"/>
                <a:ea typeface="Times New Roman" pitchFamily="18" charset="0"/>
                <a:cs typeface="Arial" charset="0"/>
              </a:rPr>
              <a:t>est un mélange avec l'air, de substances inflammables, sous forme de gaz, vapeurs, poussières, dans lequel, après inflammation, la combustion se propage à l'ensemble du mélange non brûlé.  </a:t>
            </a:r>
          </a:p>
          <a:p>
            <a:pPr algn="just">
              <a:lnSpc>
                <a:spcPct val="150000"/>
              </a:lnSpc>
            </a:pPr>
            <a:endParaRPr lang="fr-FR" sz="2400" dirty="0">
              <a:latin typeface="+mn-lt"/>
              <a:ea typeface="Times New Roman" pitchFamily="18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b="1" dirty="0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Une </a:t>
            </a:r>
            <a:r>
              <a:rPr lang="fr-FR" sz="2400" b="1" dirty="0" err="1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ATmosphère</a:t>
            </a:r>
            <a:r>
              <a:rPr lang="fr-FR" sz="2400" b="1" dirty="0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fr-FR" sz="2400" b="1" dirty="0" err="1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EXplosible</a:t>
            </a:r>
            <a:r>
              <a:rPr lang="fr-FR" sz="2400" b="1" dirty="0">
                <a:solidFill>
                  <a:srgbClr val="0C2C84"/>
                </a:solidFill>
                <a:latin typeface="+mn-lt"/>
                <a:ea typeface="Times New Roman" pitchFamily="18" charset="0"/>
                <a:cs typeface="Arial" charset="0"/>
              </a:rPr>
              <a:t> </a:t>
            </a:r>
            <a:r>
              <a:rPr lang="fr-FR" sz="2400" dirty="0">
                <a:latin typeface="+mn-lt"/>
                <a:ea typeface="Times New Roman" pitchFamily="18" charset="0"/>
                <a:cs typeface="Arial" charset="0"/>
              </a:rPr>
              <a:t>peut de devenir </a:t>
            </a:r>
            <a:r>
              <a:rPr lang="fr-FR" sz="2400" b="1" dirty="0">
                <a:latin typeface="+mn-lt"/>
                <a:ea typeface="Times New Roman" pitchFamily="18" charset="0"/>
                <a:cs typeface="Arial" charset="0"/>
              </a:rPr>
              <a:t>explosive</a:t>
            </a:r>
            <a:r>
              <a:rPr lang="fr-FR" sz="2400" dirty="0">
                <a:latin typeface="+mn-lt"/>
                <a:ea typeface="Times New Roman" pitchFamily="18" charset="0"/>
                <a:cs typeface="Arial" charset="0"/>
              </a:rPr>
              <a:t>, par suite des conditions locales et opérationnelles.</a:t>
            </a:r>
          </a:p>
          <a:p>
            <a:pPr algn="just">
              <a:lnSpc>
                <a:spcPct val="150000"/>
              </a:lnSpc>
            </a:pPr>
            <a:endParaRPr lang="fr-FR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FF692300-B4BD-4B26-8FFF-1DC9AC820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52" y="538821"/>
            <a:ext cx="3307917" cy="8733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3220" tIns="50704" rIns="103220" bIns="50704" anchor="ctr"/>
          <a:lstStyle/>
          <a:p>
            <a:pPr defTabSz="995974" eaLnBrk="0" hangingPunct="0">
              <a:defRPr/>
            </a:pPr>
            <a:r>
              <a:rPr lang="fr-F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ATEX    </a:t>
            </a:r>
            <a:r>
              <a:rPr lang="fr-FR" sz="2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ATmosphère</a:t>
            </a:r>
            <a:r>
              <a:rPr lang="fr-F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fr-FR" sz="2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EXplosive</a:t>
            </a:r>
            <a:r>
              <a:rPr lang="fr-F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ou </a:t>
            </a:r>
            <a:r>
              <a:rPr lang="fr-FR" sz="2400" kern="0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EXplosible</a:t>
            </a:r>
            <a:r>
              <a:rPr lang="fr-F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2925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86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1026">
            <a:extLst>
              <a:ext uri="{FF2B5EF4-FFF2-40B4-BE49-F238E27FC236}">
                <a16:creationId xmlns:a16="http://schemas.microsoft.com/office/drawing/2014/main" xmlns="" id="{1B95AFE3-95F5-417E-B85B-FC457419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94" y="517526"/>
            <a:ext cx="2992068" cy="5863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3220" tIns="50704" rIns="103220" bIns="50704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960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fr-FR" sz="2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ncendie</a:t>
            </a:r>
            <a:r>
              <a:rPr lang="fr-FR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960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fr-FR" sz="280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xplosion</a:t>
            </a:r>
            <a:endParaRPr kumimoji="0" lang="fr-FR" sz="280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Triangle du feu">
            <a:extLst>
              <a:ext uri="{FF2B5EF4-FFF2-40B4-BE49-F238E27FC236}">
                <a16:creationId xmlns:a16="http://schemas.microsoft.com/office/drawing/2014/main" xmlns="" id="{5D81C392-B1FF-4C4F-A946-579267CF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64435" y="1741917"/>
            <a:ext cx="2227792" cy="1764295"/>
          </a:xfrm>
          <a:prstGeom prst="rect">
            <a:avLst/>
          </a:prstGeom>
          <a:noFill/>
        </p:spPr>
      </p:pic>
      <p:pic>
        <p:nvPicPr>
          <p:cNvPr id="9" name="Picture 7" descr="Hexagone de l'explosion">
            <a:extLst>
              <a:ext uri="{FF2B5EF4-FFF2-40B4-BE49-F238E27FC236}">
                <a16:creationId xmlns:a16="http://schemas.microsoft.com/office/drawing/2014/main" xmlns="" id="{38DB749F-C207-427D-8C8D-68D5E36D5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4435" y="4005397"/>
            <a:ext cx="2227792" cy="1785298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B17C40B-760A-4E2C-B328-1989BDBE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188" y="1632226"/>
            <a:ext cx="5991418" cy="4629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 defTabSz="1043056" eaLnBrk="1" hangingPunct="1"/>
            <a:r>
              <a:rPr lang="fr-FR" sz="2100" b="1" dirty="0">
                <a:latin typeface="Arial" charset="0"/>
                <a:cs typeface="Arial" charset="0"/>
              </a:rPr>
              <a:t>Triangle du feu</a:t>
            </a:r>
            <a:endParaRPr lang="fr-FR" sz="2100" dirty="0">
              <a:latin typeface="Arial" charset="0"/>
              <a:cs typeface="Arial" charset="0"/>
            </a:endParaRPr>
          </a:p>
          <a:p>
            <a:pPr algn="just" defTabSz="1043056"/>
            <a:r>
              <a:rPr lang="fr-FR" sz="2100" dirty="0">
                <a:latin typeface="Arial" charset="0"/>
                <a:cs typeface="Arial" charset="0"/>
              </a:rPr>
              <a:t>L’incendie est une combustion qui se développe d’une manière incontrôlée.</a:t>
            </a:r>
          </a:p>
          <a:p>
            <a:pPr algn="just" defTabSz="1043056"/>
            <a:r>
              <a:rPr lang="fr-FR" sz="2100" dirty="0">
                <a:latin typeface="Arial" charset="0"/>
                <a:cs typeface="Arial" charset="0"/>
              </a:rPr>
              <a:t>Elle engendre de grandes quantités de chaleur, des fumées et des gaz dangereux (inflammables et toxiques).</a:t>
            </a:r>
          </a:p>
          <a:p>
            <a:pPr algn="l" defTabSz="1043056"/>
            <a:endParaRPr lang="fr-FR" sz="2100" b="1" dirty="0">
              <a:latin typeface="Arial" charset="0"/>
              <a:cs typeface="Arial" charset="0"/>
            </a:endParaRPr>
          </a:p>
          <a:p>
            <a:pPr algn="l" defTabSz="1043056"/>
            <a:r>
              <a:rPr lang="fr-FR" sz="2100" b="1" dirty="0">
                <a:latin typeface="Arial" charset="0"/>
                <a:cs typeface="Arial" charset="0"/>
              </a:rPr>
              <a:t>Hexagone de l'explosion</a:t>
            </a:r>
            <a:endParaRPr lang="fr-FR" sz="2100" dirty="0">
              <a:latin typeface="Arial" charset="0"/>
              <a:cs typeface="Arial" charset="0"/>
            </a:endParaRPr>
          </a:p>
          <a:p>
            <a:pPr algn="just" defTabSz="1043056"/>
            <a:r>
              <a:rPr lang="fr-FR" sz="2100" dirty="0">
                <a:latin typeface="Arial" charset="0"/>
                <a:cs typeface="Arial" charset="0"/>
              </a:rPr>
              <a:t>L’explosion est une réaction de combustion extrêmement rapide entraînant une élévation de température et de pression.</a:t>
            </a:r>
          </a:p>
          <a:p>
            <a:pPr algn="just" defTabSz="1043056"/>
            <a:r>
              <a:rPr lang="fr-FR" sz="2100" dirty="0">
                <a:latin typeface="Arial" charset="0"/>
                <a:cs typeface="Arial" charset="0"/>
              </a:rPr>
              <a:t>L’incendie peut mener à l’explosion comme l’explosion à l’incendie.</a:t>
            </a:r>
          </a:p>
          <a:p>
            <a:pPr algn="l" defTabSz="1043056"/>
            <a:endParaRPr lang="fr-FR" sz="2100" dirty="0">
              <a:latin typeface="Arial" charset="0"/>
              <a:cs typeface="Arial" charset="0"/>
            </a:endParaRP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50E8BB11-C7BB-4BFD-AE5A-796AE8EC3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34" y="4109470"/>
            <a:ext cx="2723123" cy="2126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03489E4-42F9-454F-BC23-2507177CCE19}"/>
              </a:ext>
            </a:extLst>
          </p:cNvPr>
          <p:cNvSpPr txBox="1"/>
          <p:nvPr/>
        </p:nvSpPr>
        <p:spPr>
          <a:xfrm>
            <a:off x="3881719" y="679269"/>
            <a:ext cx="7221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b="1" dirty="0">
                <a:solidFill>
                  <a:srgbClr val="FF0000"/>
                </a:solidFill>
                <a:latin typeface="Arial" charset="0"/>
                <a:cs typeface="Arial" charset="0"/>
              </a:rPr>
              <a:t>L’incendie et l’explosion sont des réactions chimiques</a:t>
            </a:r>
          </a:p>
        </p:txBody>
      </p:sp>
    </p:spTree>
    <p:extLst>
      <p:ext uri="{BB962C8B-B14F-4D97-AF65-F5344CB8AC3E}">
        <p14:creationId xmlns:p14="http://schemas.microsoft.com/office/powerpoint/2010/main" val="329751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1054">
            <a:extLst>
              <a:ext uri="{FF2B5EF4-FFF2-40B4-BE49-F238E27FC236}">
                <a16:creationId xmlns:a16="http://schemas.microsoft.com/office/drawing/2014/main" xmlns="" id="{6EF37848-EE93-47DF-9A0D-E1C3250ECB7E}"/>
              </a:ext>
            </a:extLst>
          </p:cNvPr>
          <p:cNvSpPr txBox="1">
            <a:spLocks noChangeArrowheads="1"/>
          </p:cNvSpPr>
          <p:nvPr/>
        </p:nvSpPr>
        <p:spPr>
          <a:xfrm>
            <a:off x="215023" y="449548"/>
            <a:ext cx="2754598" cy="770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043056">
              <a:defRPr/>
            </a:pPr>
            <a:r>
              <a:rPr lang="fr-FR" sz="2400">
                <a:solidFill>
                  <a:schemeClr val="bg1"/>
                </a:solidFill>
              </a:rPr>
              <a:t>Point éclair d’un liquide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7" name="Rectangle 1026">
            <a:extLst>
              <a:ext uri="{FF2B5EF4-FFF2-40B4-BE49-F238E27FC236}">
                <a16:creationId xmlns:a16="http://schemas.microsoft.com/office/drawing/2014/main" xmlns="" id="{D8D3BEBA-77B9-4D27-BA53-F45EB9D46DE6}"/>
              </a:ext>
            </a:extLst>
          </p:cNvPr>
          <p:cNvSpPr txBox="1">
            <a:spLocks noChangeArrowheads="1"/>
          </p:cNvSpPr>
          <p:nvPr/>
        </p:nvSpPr>
        <p:spPr>
          <a:xfrm>
            <a:off x="3331922" y="882871"/>
            <a:ext cx="8662473" cy="22041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43056"/>
            <a:r>
              <a:rPr lang="fr-FR" dirty="0"/>
              <a:t>Le point éclair est la température à partir de laquelle </a:t>
            </a:r>
            <a:r>
              <a:rPr lang="fr-FR" u="sng" dirty="0"/>
              <a:t>un liquide</a:t>
            </a:r>
            <a:r>
              <a:rPr lang="fr-FR" dirty="0"/>
              <a:t> produit suffisamment de vapeurs pour atteindre la limite inférieure d'inflammabilité.</a:t>
            </a:r>
          </a:p>
          <a:p>
            <a:pPr marL="0" indent="0" defTabSz="1043056"/>
            <a:endParaRPr lang="fr-FR" sz="500" dirty="0"/>
          </a:p>
          <a:p>
            <a:pPr marL="0" indent="0" defTabSz="1043056"/>
            <a:r>
              <a:rPr lang="fr-FR" dirty="0"/>
              <a:t>Une simple étincelle peut enflammer les vapeurs du mélange.</a:t>
            </a:r>
          </a:p>
          <a:p>
            <a:pPr marL="0" indent="0" defTabSz="1043056"/>
            <a:r>
              <a:rPr lang="fr-FR" dirty="0"/>
              <a:t>Le point éclair est une caractéristique du produit.</a:t>
            </a:r>
          </a:p>
          <a:p>
            <a:pPr marL="391146" indent="-391146" defTabSz="1043056"/>
            <a:endParaRPr lang="fr-FR" sz="2100" dirty="0"/>
          </a:p>
          <a:p>
            <a:pPr marL="391146" indent="-391146" defTabSz="1043056"/>
            <a:endParaRPr lang="fr-FR" sz="2100" dirty="0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xmlns="" id="{5F7FEFB4-69E6-4CDB-B69E-A07FFAD0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8478" y="3899552"/>
            <a:ext cx="7098188" cy="269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97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E07CE423-1F53-40D9-9780-D6267B5CE8BC}"/>
              </a:ext>
            </a:extLst>
          </p:cNvPr>
          <p:cNvSpPr txBox="1">
            <a:spLocks noChangeArrowheads="1"/>
          </p:cNvSpPr>
          <p:nvPr/>
        </p:nvSpPr>
        <p:spPr>
          <a:xfrm>
            <a:off x="378148" y="643476"/>
            <a:ext cx="1851246" cy="7451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LIE et LSE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012538F-D83C-4FD1-BCF8-0B93DFC8D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5368" y="628210"/>
            <a:ext cx="7794853" cy="2381765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sz="2400" b="1" dirty="0">
                <a:solidFill>
                  <a:srgbClr val="0C2C84"/>
                </a:solidFill>
              </a:rPr>
              <a:t>Selon les produits :</a:t>
            </a:r>
          </a:p>
          <a:p>
            <a:pPr>
              <a:buFontTx/>
              <a:buNone/>
            </a:pPr>
            <a:endParaRPr lang="fr-FR" sz="700" b="1" dirty="0">
              <a:solidFill>
                <a:srgbClr val="0C2C84"/>
              </a:solidFill>
            </a:endParaRPr>
          </a:p>
          <a:p>
            <a:r>
              <a:rPr lang="fr-FR" sz="2400" dirty="0"/>
              <a:t>la </a:t>
            </a:r>
            <a:r>
              <a:rPr lang="fr-FR" sz="2400" b="1" dirty="0"/>
              <a:t>LIE</a:t>
            </a:r>
            <a:r>
              <a:rPr lang="fr-FR" sz="2400" dirty="0"/>
              <a:t> est plus ou moins petite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LSE</a:t>
            </a:r>
            <a:r>
              <a:rPr lang="fr-FR" sz="2400" dirty="0"/>
              <a:t> est plus ou moins grande</a:t>
            </a:r>
          </a:p>
          <a:p>
            <a:r>
              <a:rPr lang="fr-FR" sz="2400" dirty="0"/>
              <a:t>la </a:t>
            </a:r>
            <a:r>
              <a:rPr lang="fr-FR" sz="2400" b="1" dirty="0"/>
              <a:t>Zone d ’Explosivité</a:t>
            </a:r>
            <a:r>
              <a:rPr lang="fr-FR" sz="2400" dirty="0"/>
              <a:t> est plus ou moins importante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xmlns="" id="{C193B689-F928-423A-B5AA-C0C2B0A19490}"/>
              </a:ext>
            </a:extLst>
          </p:cNvPr>
          <p:cNvGrpSpPr>
            <a:grpSpLocks/>
          </p:cNvGrpSpPr>
          <p:nvPr/>
        </p:nvGrpSpPr>
        <p:grpSpPr bwMode="auto">
          <a:xfrm>
            <a:off x="1940860" y="3122562"/>
            <a:ext cx="8997986" cy="2887979"/>
            <a:chOff x="768" y="2544"/>
            <a:chExt cx="4615" cy="1650"/>
          </a:xfrm>
        </p:grpSpPr>
        <p:grpSp>
          <p:nvGrpSpPr>
            <p:cNvPr id="11" name="Group 7">
              <a:extLst>
                <a:ext uri="{FF2B5EF4-FFF2-40B4-BE49-F238E27FC236}">
                  <a16:creationId xmlns:a16="http://schemas.microsoft.com/office/drawing/2014/main" xmlns="" id="{BE2189E6-BCB7-4155-92D4-194B3D70EF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2544"/>
              <a:ext cx="4615" cy="1041"/>
              <a:chOff x="802" y="2053"/>
              <a:chExt cx="4615" cy="1041"/>
            </a:xfrm>
          </p:grpSpPr>
          <p:sp>
            <p:nvSpPr>
              <p:cNvPr id="14" name="Rectangle 8">
                <a:extLst>
                  <a:ext uri="{FF2B5EF4-FFF2-40B4-BE49-F238E27FC236}">
                    <a16:creationId xmlns:a16="http://schemas.microsoft.com/office/drawing/2014/main" xmlns="" id="{885ACEB4-F9FB-4AD4-BC63-C9C603BFC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" y="2053"/>
                <a:ext cx="4615" cy="2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90488" tIns="44450" rIns="90488" bIns="44450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fr-FR" sz="2100" b="1" dirty="0"/>
                  <a:t>0      10     20    30     40     50    60     70    80      90   100</a:t>
                </a:r>
              </a:p>
            </p:txBody>
          </p:sp>
          <p:sp>
            <p:nvSpPr>
              <p:cNvPr id="16" name="Rectangle 9">
                <a:extLst>
                  <a:ext uri="{FF2B5EF4-FFF2-40B4-BE49-F238E27FC236}">
                    <a16:creationId xmlns:a16="http://schemas.microsoft.com/office/drawing/2014/main" xmlns="" id="{D52A7BEA-907F-41AE-A5DD-E6C58CB05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" y="2526"/>
                <a:ext cx="1216" cy="568"/>
              </a:xfrm>
              <a:prstGeom prst="rect">
                <a:avLst/>
              </a:prstGeom>
              <a:solidFill>
                <a:srgbClr val="6CD01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 dirty="0"/>
              </a:p>
            </p:txBody>
          </p:sp>
          <p:sp useBgFill="1">
            <p:nvSpPr>
              <p:cNvPr id="17" name="Rectangle 10">
                <a:extLst>
                  <a:ext uri="{FF2B5EF4-FFF2-40B4-BE49-F238E27FC236}">
                    <a16:creationId xmlns:a16="http://schemas.microsoft.com/office/drawing/2014/main" xmlns="" id="{2ECB6CFD-6C42-4512-93AC-7FDC8C719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5" y="2685"/>
                <a:ext cx="1468" cy="212"/>
              </a:xfrm>
              <a:prstGeom prst="rect">
                <a:avLst/>
              </a:prstGeom>
              <a:ln w="12700">
                <a:noFill/>
                <a:miter lim="800000"/>
                <a:headEnd/>
                <a:tailEnd/>
              </a:ln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fr-FR" sz="1800" b="1" dirty="0"/>
                  <a:t>Zone explosivité</a:t>
                </a:r>
              </a:p>
            </p:txBody>
          </p:sp>
          <p:grpSp>
            <p:nvGrpSpPr>
              <p:cNvPr id="18" name="Group 11">
                <a:extLst>
                  <a:ext uri="{FF2B5EF4-FFF2-40B4-BE49-F238E27FC236}">
                    <a16:creationId xmlns:a16="http://schemas.microsoft.com/office/drawing/2014/main" xmlns="" id="{8C1A58BF-93BF-4684-855A-9F07FF2D6A8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7" y="2272"/>
                <a:ext cx="4120" cy="412"/>
                <a:chOff x="917" y="2272"/>
                <a:chExt cx="4120" cy="412"/>
              </a:xfrm>
            </p:grpSpPr>
            <p:sp>
              <p:nvSpPr>
                <p:cNvPr id="19" name="Line 12">
                  <a:extLst>
                    <a:ext uri="{FF2B5EF4-FFF2-40B4-BE49-F238E27FC236}">
                      <a16:creationId xmlns:a16="http://schemas.microsoft.com/office/drawing/2014/main" xmlns="" id="{48918ACB-49D7-43F7-A593-7244870243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7" y="2284"/>
                  <a:ext cx="0" cy="40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grpSp>
              <p:nvGrpSpPr>
                <p:cNvPr id="20" name="Group 13">
                  <a:extLst>
                    <a:ext uri="{FF2B5EF4-FFF2-40B4-BE49-F238E27FC236}">
                      <a16:creationId xmlns:a16="http://schemas.microsoft.com/office/drawing/2014/main" xmlns="" id="{7FA60EF0-4E68-46A5-BFA5-F5F5ACB6FB5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30" y="2272"/>
                  <a:ext cx="1851" cy="412"/>
                  <a:chOff x="1130" y="2272"/>
                  <a:chExt cx="1851" cy="412"/>
                </a:xfrm>
              </p:grpSpPr>
              <p:sp>
                <p:nvSpPr>
                  <p:cNvPr id="33" name="Line 14">
                    <a:extLst>
                      <a:ext uri="{FF2B5EF4-FFF2-40B4-BE49-F238E27FC236}">
                        <a16:creationId xmlns:a16="http://schemas.microsoft.com/office/drawing/2014/main" xmlns="" id="{5C959E34-544C-495F-ABB9-7AA37BC5218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335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4" name="Line 15">
                    <a:extLst>
                      <a:ext uri="{FF2B5EF4-FFF2-40B4-BE49-F238E27FC236}">
                        <a16:creationId xmlns:a16="http://schemas.microsoft.com/office/drawing/2014/main" xmlns="" id="{39F988C1-8BA9-4551-A2C8-C5D88BB1A4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30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5" name="Line 16">
                    <a:extLst>
                      <a:ext uri="{FF2B5EF4-FFF2-40B4-BE49-F238E27FC236}">
                        <a16:creationId xmlns:a16="http://schemas.microsoft.com/office/drawing/2014/main" xmlns="" id="{671DAB50-3F00-4327-92E2-06F1D83AB6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46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6" name="Line 17">
                    <a:extLst>
                      <a:ext uri="{FF2B5EF4-FFF2-40B4-BE49-F238E27FC236}">
                        <a16:creationId xmlns:a16="http://schemas.microsoft.com/office/drawing/2014/main" xmlns="" id="{FF92DFA1-10E7-48FC-B2FF-28A4EADCFB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158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7" name="Line 18">
                    <a:extLst>
                      <a:ext uri="{FF2B5EF4-FFF2-40B4-BE49-F238E27FC236}">
                        <a16:creationId xmlns:a16="http://schemas.microsoft.com/office/drawing/2014/main" xmlns="" id="{09BC2435-5DC2-4FA2-8E4D-ACAE673102E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69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8" name="Line 19">
                    <a:extLst>
                      <a:ext uri="{FF2B5EF4-FFF2-40B4-BE49-F238E27FC236}">
                        <a16:creationId xmlns:a16="http://schemas.microsoft.com/office/drawing/2014/main" xmlns="" id="{C56001BE-D050-4442-96E5-CF0167FAD9B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981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9" name="Line 20">
                    <a:extLst>
                      <a:ext uri="{FF2B5EF4-FFF2-40B4-BE49-F238E27FC236}">
                        <a16:creationId xmlns:a16="http://schemas.microsoft.com/office/drawing/2014/main" xmlns="" id="{ECEEC577-6533-403B-ABDF-48E55FAFD6C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63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0" name="Line 21">
                    <a:extLst>
                      <a:ext uri="{FF2B5EF4-FFF2-40B4-BE49-F238E27FC236}">
                        <a16:creationId xmlns:a16="http://schemas.microsoft.com/office/drawing/2014/main" xmlns="" id="{96815A78-19FA-482A-879B-0A0A3E06EF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541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1" name="Line 22">
                    <a:extLst>
                      <a:ext uri="{FF2B5EF4-FFF2-40B4-BE49-F238E27FC236}">
                        <a16:creationId xmlns:a16="http://schemas.microsoft.com/office/drawing/2014/main" xmlns="" id="{9B6295CB-5413-41EC-8714-2D183787FAE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52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2" name="Line 23">
                    <a:extLst>
                      <a:ext uri="{FF2B5EF4-FFF2-40B4-BE49-F238E27FC236}">
                        <a16:creationId xmlns:a16="http://schemas.microsoft.com/office/drawing/2014/main" xmlns="" id="{21349199-A221-4183-88B5-CB7AB2ABFD8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775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21" name="Group 24">
                  <a:extLst>
                    <a:ext uri="{FF2B5EF4-FFF2-40B4-BE49-F238E27FC236}">
                      <a16:creationId xmlns:a16="http://schemas.microsoft.com/office/drawing/2014/main" xmlns="" id="{6A581433-A819-490B-BBA5-4F52EB0EB3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186" y="2272"/>
                  <a:ext cx="1851" cy="412"/>
                  <a:chOff x="3186" y="2272"/>
                  <a:chExt cx="1851" cy="412"/>
                </a:xfrm>
              </p:grpSpPr>
              <p:sp>
                <p:nvSpPr>
                  <p:cNvPr id="23" name="Line 25">
                    <a:extLst>
                      <a:ext uri="{FF2B5EF4-FFF2-40B4-BE49-F238E27FC236}">
                        <a16:creationId xmlns:a16="http://schemas.microsoft.com/office/drawing/2014/main" xmlns="" id="{7BBE0985-B52B-466F-967C-442CD014F4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391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4" name="Line 26">
                    <a:extLst>
                      <a:ext uri="{FF2B5EF4-FFF2-40B4-BE49-F238E27FC236}">
                        <a16:creationId xmlns:a16="http://schemas.microsoft.com/office/drawing/2014/main" xmlns="" id="{A5E3F80B-6023-4758-8F47-434389D17EB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186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5" name="Line 27">
                    <a:extLst>
                      <a:ext uri="{FF2B5EF4-FFF2-40B4-BE49-F238E27FC236}">
                        <a16:creationId xmlns:a16="http://schemas.microsoft.com/office/drawing/2014/main" xmlns="" id="{B3DDF62B-994B-45F4-8EC8-200177AAE47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803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6" name="Line 28">
                    <a:extLst>
                      <a:ext uri="{FF2B5EF4-FFF2-40B4-BE49-F238E27FC236}">
                        <a16:creationId xmlns:a16="http://schemas.microsoft.com/office/drawing/2014/main" xmlns="" id="{F82608FB-7D04-4DB4-807C-FF2CF12F563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5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7" name="Line 29">
                    <a:extLst>
                      <a:ext uri="{FF2B5EF4-FFF2-40B4-BE49-F238E27FC236}">
                        <a16:creationId xmlns:a16="http://schemas.microsoft.com/office/drawing/2014/main" xmlns="" id="{C043C93B-63DD-41A1-B043-DFEA52054E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26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8" name="Line 30">
                    <a:extLst>
                      <a:ext uri="{FF2B5EF4-FFF2-40B4-BE49-F238E27FC236}">
                        <a16:creationId xmlns:a16="http://schemas.microsoft.com/office/drawing/2014/main" xmlns="" id="{D151C54E-293C-4CB1-A731-1BCF90A691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037" y="2284"/>
                    <a:ext cx="0" cy="400"/>
                  </a:xfrm>
                  <a:prstGeom prst="line">
                    <a:avLst/>
                  </a:prstGeom>
                  <a:noFill/>
                  <a:ln w="508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9" name="Line 31">
                    <a:extLst>
                      <a:ext uri="{FF2B5EF4-FFF2-40B4-BE49-F238E27FC236}">
                        <a16:creationId xmlns:a16="http://schemas.microsoft.com/office/drawing/2014/main" xmlns="" id="{C797C7BD-7AD5-4FE7-BA98-B207B0D6C92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21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0" name="Line 32">
                    <a:extLst>
                      <a:ext uri="{FF2B5EF4-FFF2-40B4-BE49-F238E27FC236}">
                        <a16:creationId xmlns:a16="http://schemas.microsoft.com/office/drawing/2014/main" xmlns="" id="{89AF1937-75AB-489D-9387-314257DF2A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597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1" name="Line 33">
                    <a:extLst>
                      <a:ext uri="{FF2B5EF4-FFF2-40B4-BE49-F238E27FC236}">
                        <a16:creationId xmlns:a16="http://schemas.microsoft.com/office/drawing/2014/main" xmlns="" id="{DDC845AB-34A2-4C8E-B130-10DEB20DE3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009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2" name="Line 34">
                    <a:extLst>
                      <a:ext uri="{FF2B5EF4-FFF2-40B4-BE49-F238E27FC236}">
                        <a16:creationId xmlns:a16="http://schemas.microsoft.com/office/drawing/2014/main" xmlns="" id="{9C9FE791-0EC6-4877-B7EC-1AAA4D9298A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31" y="2272"/>
                    <a:ext cx="0" cy="15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22" name="Line 35">
                  <a:extLst>
                    <a:ext uri="{FF2B5EF4-FFF2-40B4-BE49-F238E27FC236}">
                      <a16:creationId xmlns:a16="http://schemas.microsoft.com/office/drawing/2014/main" xmlns="" id="{CA637FFF-1095-48C7-BEF4-EE10684F92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33" y="2508"/>
                  <a:ext cx="40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</p:grpSp>
        <p:sp>
          <p:nvSpPr>
            <p:cNvPr id="12" name="Rectangle 36">
              <a:extLst>
                <a:ext uri="{FF2B5EF4-FFF2-40B4-BE49-F238E27FC236}">
                  <a16:creationId xmlns:a16="http://schemas.microsoft.com/office/drawing/2014/main" xmlns="" id="{5B1C5130-ED34-4CBC-8BE1-EC75182B0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9" y="3896"/>
              <a:ext cx="474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100" b="1" dirty="0">
                  <a:solidFill>
                    <a:srgbClr val="FF0000"/>
                  </a:solidFill>
                </a:rPr>
                <a:t>LIE</a:t>
              </a:r>
            </a:p>
          </p:txBody>
        </p:sp>
        <p:sp>
          <p:nvSpPr>
            <p:cNvPr id="13" name="Rectangle 37">
              <a:extLst>
                <a:ext uri="{FF2B5EF4-FFF2-40B4-BE49-F238E27FC236}">
                  <a16:creationId xmlns:a16="http://schemas.microsoft.com/office/drawing/2014/main" xmlns="" id="{5D74305C-5302-4730-81B2-402329622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3958"/>
              <a:ext cx="498" cy="2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100" b="1" dirty="0">
                  <a:solidFill>
                    <a:srgbClr val="FF0000"/>
                  </a:solidFill>
                </a:rPr>
                <a:t>LSE</a:t>
              </a:r>
            </a:p>
          </p:txBody>
        </p:sp>
      </p:grp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xmlns="" id="{851464FC-1474-4D09-95FC-1DD67CDBE076}"/>
              </a:ext>
            </a:extLst>
          </p:cNvPr>
          <p:cNvCxnSpPr>
            <a:cxnSpLocks/>
          </p:cNvCxnSpPr>
          <p:nvPr/>
        </p:nvCxnSpPr>
        <p:spPr bwMode="auto">
          <a:xfrm>
            <a:off x="2165079" y="4592203"/>
            <a:ext cx="4061550" cy="2334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FD6199C9-FEA6-4F94-8712-76BA667BC6D7}"/>
              </a:ext>
            </a:extLst>
          </p:cNvPr>
          <p:cNvSpPr txBox="1"/>
          <p:nvPr/>
        </p:nvSpPr>
        <p:spPr>
          <a:xfrm>
            <a:off x="1947534" y="4722505"/>
            <a:ext cx="4109476" cy="659322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1800" b="1" dirty="0">
                <a:solidFill>
                  <a:srgbClr val="FF0000"/>
                </a:solidFill>
              </a:rPr>
              <a:t>Alarmes de l’explosimètre à 10% de la LIE</a:t>
            </a:r>
          </a:p>
        </p:txBody>
      </p: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xmlns="" id="{965B3234-BC07-463D-83D7-39F0EED475AA}"/>
              </a:ext>
            </a:extLst>
          </p:cNvPr>
          <p:cNvCxnSpPr/>
          <p:nvPr/>
        </p:nvCxnSpPr>
        <p:spPr bwMode="auto">
          <a:xfrm flipH="1">
            <a:off x="6209737" y="3450068"/>
            <a:ext cx="7799" cy="1893816"/>
          </a:xfrm>
          <a:prstGeom prst="line">
            <a:avLst/>
          </a:prstGeom>
          <a:solidFill>
            <a:schemeClr val="accent1"/>
          </a:solidFill>
          <a:ln w="1111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xmlns="" id="{1DF94BC7-4809-4D72-8D3B-054C31A29222}"/>
              </a:ext>
            </a:extLst>
          </p:cNvPr>
          <p:cNvCxnSpPr/>
          <p:nvPr/>
        </p:nvCxnSpPr>
        <p:spPr bwMode="auto">
          <a:xfrm flipH="1">
            <a:off x="8568455" y="3454160"/>
            <a:ext cx="7799" cy="1893816"/>
          </a:xfrm>
          <a:prstGeom prst="line">
            <a:avLst/>
          </a:prstGeom>
          <a:solidFill>
            <a:schemeClr val="accent1"/>
          </a:solidFill>
          <a:ln w="1111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384627D2-2A17-4119-BCAF-942B7F92D513}"/>
              </a:ext>
            </a:extLst>
          </p:cNvPr>
          <p:cNvSpPr txBox="1"/>
          <p:nvPr/>
        </p:nvSpPr>
        <p:spPr>
          <a:xfrm>
            <a:off x="2134940" y="5482528"/>
            <a:ext cx="3961060" cy="428490"/>
          </a:xfrm>
          <a:prstGeom prst="rect">
            <a:avLst/>
          </a:prstGeom>
          <a:noFill/>
        </p:spPr>
        <p:txBody>
          <a:bodyPr wrap="square" lIns="104306" tIns="52153" rIns="104306" bIns="52153" rtlCol="0">
            <a:spAutoFit/>
          </a:bodyPr>
          <a:lstStyle/>
          <a:p>
            <a:r>
              <a:rPr lang="fr-FR" sz="2100" b="1" dirty="0"/>
              <a:t>0%			    100%</a:t>
            </a:r>
          </a:p>
        </p:txBody>
      </p:sp>
    </p:spTree>
    <p:extLst>
      <p:ext uri="{BB962C8B-B14F-4D97-AF65-F5344CB8AC3E}">
        <p14:creationId xmlns:p14="http://schemas.microsoft.com/office/powerpoint/2010/main" val="39046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709BFAED-AC9B-4732-A550-DC2326CFBF4A}"/>
              </a:ext>
            </a:extLst>
          </p:cNvPr>
          <p:cNvSpPr txBox="1">
            <a:spLocks noChangeArrowheads="1"/>
          </p:cNvSpPr>
          <p:nvPr/>
        </p:nvSpPr>
        <p:spPr>
          <a:xfrm>
            <a:off x="139338" y="152400"/>
            <a:ext cx="2673532" cy="1008168"/>
          </a:xfrm>
          <a:prstGeom prst="rect">
            <a:avLst/>
          </a:prstGeom>
        </p:spPr>
        <p:txBody>
          <a:bodyPr lIns="103220" tIns="50704" rIns="103220" bIns="50704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b="1">
                <a:solidFill>
                  <a:schemeClr val="bg1"/>
                </a:solidFill>
                <a:latin typeface="+mn-lt"/>
              </a:rPr>
              <a:t>Quelques produits dangereux (gaz / liquides)</a:t>
            </a:r>
            <a:endParaRPr lang="fr-FR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B9E737D1-C407-458A-B425-01EA4C4ED6D0}"/>
              </a:ext>
            </a:extLst>
          </p:cNvPr>
          <p:cNvSpPr txBox="1">
            <a:spLocks noChangeArrowheads="1"/>
          </p:cNvSpPr>
          <p:nvPr/>
        </p:nvSpPr>
        <p:spPr>
          <a:xfrm>
            <a:off x="3401885" y="1064450"/>
            <a:ext cx="4729105" cy="5040842"/>
          </a:xfrm>
          <a:prstGeom prst="rect">
            <a:avLst/>
          </a:prstGeom>
        </p:spPr>
        <p:txBody>
          <a:bodyPr lIns="103220" tIns="50704" rIns="103220" bIns="50704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Acétone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Méthane	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Propane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Éthanol / Alcool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oxyde de propylène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Ethylène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Hydrogène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Acétylène	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Certaines laques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Le super 95 et 98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White Spirit</a:t>
            </a:r>
          </a:p>
          <a:p>
            <a:pPr marL="497986" lvl="1" indent="0">
              <a:buFont typeface="Arial" panose="020B0604020202020204" pitchFamily="34" charset="0"/>
              <a:buNone/>
            </a:pPr>
            <a:r>
              <a:rPr lang="fr-FR">
                <a:solidFill>
                  <a:srgbClr val="0C2C84"/>
                </a:solidFill>
              </a:rPr>
              <a:t>Etc.</a:t>
            </a:r>
            <a:r>
              <a:rPr lang="fr-FR">
                <a:solidFill>
                  <a:srgbClr val="6C3F9D"/>
                </a:solidFill>
              </a:rPr>
              <a:t>	</a:t>
            </a:r>
            <a:endParaRPr lang="fr-FR" sz="2100" dirty="0">
              <a:solidFill>
                <a:srgbClr val="6C3F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0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9186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D634FE5-CC38-4099-91E7-52B34D4276DC}"/>
              </a:ext>
            </a:extLst>
          </p:cNvPr>
          <p:cNvSpPr/>
          <p:nvPr/>
        </p:nvSpPr>
        <p:spPr>
          <a:xfrm>
            <a:off x="5355258" y="3014601"/>
            <a:ext cx="652323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96082" eaLnBrk="0" hangingPunct="0"/>
            <a:r>
              <a:rPr lang="fr-FR" sz="5400" b="1" dirty="0">
                <a:solidFill>
                  <a:srgbClr val="62398F"/>
                </a:solidFill>
              </a:rPr>
              <a:t>FORMATION ATEX </a:t>
            </a:r>
            <a:br>
              <a:rPr lang="fr-FR" sz="5400" b="1" dirty="0">
                <a:solidFill>
                  <a:srgbClr val="62398F"/>
                </a:solidFill>
              </a:rPr>
            </a:br>
            <a:r>
              <a:rPr lang="fr-FR" sz="2000" b="1" dirty="0"/>
              <a:t/>
            </a:r>
            <a:br>
              <a:rPr lang="fr-FR" sz="2000" b="1" dirty="0"/>
            </a:br>
            <a:r>
              <a:rPr lang="fr-FR" sz="4800" b="1" dirty="0">
                <a:solidFill>
                  <a:srgbClr val="FF3300"/>
                </a:solidFill>
              </a:rPr>
              <a:t>Niveau 0</a:t>
            </a:r>
            <a:endParaRPr lang="fr-FR" sz="4400" b="1" dirty="0">
              <a:solidFill>
                <a:schemeClr val="accent2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295CB864-E89F-4984-B015-D39E6EDA0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6" y="84365"/>
            <a:ext cx="5852159" cy="240904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72667599-B2F1-4EFB-ADF7-6BBC520181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52" y="5711759"/>
            <a:ext cx="1784839" cy="71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D23AD0D0-83D7-4F27-A3FD-1EA7508550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8" y="5683443"/>
            <a:ext cx="1734397" cy="8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1BB738B9-2EE6-40C6-87D4-51D8549AF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95" y="465278"/>
            <a:ext cx="2269258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960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Les poussières</a:t>
            </a:r>
          </a:p>
        </p:txBody>
      </p:sp>
      <p:pic>
        <p:nvPicPr>
          <p:cNvPr id="7" name="Picture 2" descr="Afficher l'image d'origine">
            <a:extLst>
              <a:ext uri="{FF2B5EF4-FFF2-40B4-BE49-F238E27FC236}">
                <a16:creationId xmlns:a16="http://schemas.microsoft.com/office/drawing/2014/main" xmlns="" id="{394D6E40-A29F-42E0-A9DE-55D0ED6B1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20289" y="2288848"/>
            <a:ext cx="4762500" cy="3114676"/>
          </a:xfrm>
          <a:prstGeom prst="rect">
            <a:avLst/>
          </a:prstGeom>
          <a:noFill/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xmlns="" id="{D2992969-91A9-4EE7-9061-D2FF4BBEE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444" y="5606997"/>
            <a:ext cx="5001556" cy="76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4306" tIns="52153" rIns="104306" bIns="52153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600" i="1" dirty="0"/>
              <a:t>Explosion du silo de Blaye (11 morts)</a:t>
            </a:r>
          </a:p>
          <a:p>
            <a:pPr algn="ctr">
              <a:spcBef>
                <a:spcPct val="50000"/>
              </a:spcBef>
            </a:pPr>
            <a:endParaRPr lang="fr-FR" sz="18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423EC083-2AF7-437E-871D-F5E4DD55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40" y="1157737"/>
            <a:ext cx="5544616" cy="53768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t" anchorCtr="0" compatLnSpc="1">
            <a:prstTxWarp prst="textNoShape">
              <a:avLst/>
            </a:prstTxWarp>
          </a:bodyPr>
          <a:lstStyle/>
          <a:p>
            <a:pPr marL="372917" marR="0" lvl="0" indent="-37291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Exemples :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Farine, poussières de céréales, sucre,..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Charbon, métaux en poudre fine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1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Produits organiques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R="0" lvl="0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Plus la poussière est fine, plus il y a de risques</a:t>
            </a:r>
          </a:p>
          <a:p>
            <a:pPr marR="0" lvl="0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Une petite explosion peut mettre en suspension de la poussière sur le sol et provoquer des grosses explosions en chaîne </a:t>
            </a:r>
          </a:p>
        </p:txBody>
      </p:sp>
    </p:spTree>
    <p:extLst>
      <p:ext uri="{BB962C8B-B14F-4D97-AF65-F5344CB8AC3E}">
        <p14:creationId xmlns:p14="http://schemas.microsoft.com/office/powerpoint/2010/main" val="163320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2308"/>
            <a:ext cx="12192000" cy="5986272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614885" y="616145"/>
            <a:ext cx="6189327" cy="1798551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00" y="5320642"/>
            <a:ext cx="1797794" cy="133125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3A1440D-E7F4-4E10-8688-24EBA7E6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6" y="1161312"/>
            <a:ext cx="9936704" cy="857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>
            <a:lvl1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2pPr>
            <a:lvl3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3pPr>
            <a:lvl4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4pPr>
            <a:lvl5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5pPr>
            <a:lvl6pPr marL="47105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6pPr>
            <a:lvl7pPr marL="942106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7pPr>
            <a:lvl8pPr marL="1413159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8pPr>
            <a:lvl9pPr marL="188421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fr-FR" altLang="fr-FR" sz="4800" kern="0" dirty="0"/>
              <a:t>Les sources d’inflammation</a:t>
            </a:r>
          </a:p>
        </p:txBody>
      </p:sp>
    </p:spTree>
    <p:extLst>
      <p:ext uri="{BB962C8B-B14F-4D97-AF65-F5344CB8AC3E}">
        <p14:creationId xmlns:p14="http://schemas.microsoft.com/office/powerpoint/2010/main" val="81218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665B909C-898F-4263-A8DD-CB44C7790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73" y="776444"/>
            <a:ext cx="3277113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3220" tIns="50704" rIns="103220" bIns="50704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960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Sources d'inflammation</a:t>
            </a:r>
          </a:p>
        </p:txBody>
      </p:sp>
      <p:grpSp>
        <p:nvGrpSpPr>
          <p:cNvPr id="7" name="Rectangle 3">
            <a:extLst>
              <a:ext uri="{FF2B5EF4-FFF2-40B4-BE49-F238E27FC236}">
                <a16:creationId xmlns:a16="http://schemas.microsoft.com/office/drawing/2014/main" xmlns="" id="{22F9F990-0FDE-4B58-AA17-A590EEA567BC}"/>
              </a:ext>
            </a:extLst>
          </p:cNvPr>
          <p:cNvGrpSpPr>
            <a:grpSpLocks noGrp="1" noRot="1"/>
          </p:cNvGrpSpPr>
          <p:nvPr/>
        </p:nvGrpSpPr>
        <p:grpSpPr bwMode="auto">
          <a:xfrm>
            <a:off x="3225545" y="1362792"/>
            <a:ext cx="8673246" cy="4854053"/>
            <a:chOff x="340" y="935"/>
            <a:chExt cx="3386" cy="2819"/>
          </a:xfrm>
        </p:grpSpPr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xmlns="" id="{D150CED7-9629-45B0-B1C6-AC6015DF9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3393"/>
              <a:ext cx="2149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Vêtement, chaussure, électricité statique, graisse + oxygène, téléphones portables</a:t>
              </a:r>
            </a:p>
          </p:txBody>
        </p:sp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CB06E856-E3C7-4EE7-A9A1-4B7C5FABA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3393"/>
              <a:ext cx="1237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b="1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Équipements individuel</a:t>
              </a: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xmlns="" id="{46945AAF-5BB5-431D-A4BB-0745FA3757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2991"/>
              <a:ext cx="214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Travaux avec feu, étincelles, points chauds, température moteur</a:t>
              </a:r>
              <a:r>
                <a:rPr lang="fr-FR" sz="1100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, </a:t>
              </a: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xmlns="" id="{6FF77C4F-7790-4F20-972C-C8C0441F5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991"/>
              <a:ext cx="1237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b="1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Travaux, outillage, engin de chantier</a:t>
              </a: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xmlns="" id="{99CFC002-1552-4C85-BC3F-C3F826B6C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2698"/>
              <a:ext cx="2149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Cigarette, fours, briquets, soudure, meulage</a:t>
              </a:r>
            </a:p>
          </p:txBody>
        </p:sp>
        <p:sp>
          <p:nvSpPr>
            <p:cNvPr id="16" name="Rectangle 9">
              <a:extLst>
                <a:ext uri="{FF2B5EF4-FFF2-40B4-BE49-F238E27FC236}">
                  <a16:creationId xmlns:a16="http://schemas.microsoft.com/office/drawing/2014/main" xmlns="" id="{F16FAFDF-A770-4B11-9027-3AD04B62F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698"/>
              <a:ext cx="123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b="1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Feu, flamme, braise</a:t>
              </a: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xmlns="" id="{76EB342C-1DB5-47EC-9F16-42FB25718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2296"/>
              <a:ext cx="214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Fortement, chocs, abrasion, réaction aluminothermie, casse mécanique</a:t>
              </a: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xmlns="" id="{4B44D7E2-8ED0-4AF5-9B5B-DBE712E0F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2296"/>
              <a:ext cx="1237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b="1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Étincelles et points chauds mécaniques</a:t>
              </a: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xmlns="" id="{17B2B485-2215-46A8-B906-1044EF420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1894"/>
              <a:ext cx="2149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Procédé, échauffement, frottement, mauvais graissage, traçages, chauffages</a:t>
              </a: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xmlns="" id="{3E6455C8-54B8-4395-BE04-F723D3883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894"/>
              <a:ext cx="1237" cy="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b="1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Surfaces chaudes</a:t>
              </a: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xmlns="" id="{2D369FC6-A061-4AC0-AE2C-B99BF00CA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1351"/>
              <a:ext cx="2149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Étincelles, échauffement, court circuit, mauvais serrage, mauvais calcul, utilisation sur charge, charbons, collecteurs, etc.</a:t>
              </a: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xmlns="" id="{A5475CB1-326B-483F-B1D9-FABB76FD2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1351"/>
              <a:ext cx="1237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just" eaLnBrk="0" hangingPunct="0">
                <a:spcBef>
                  <a:spcPct val="20000"/>
                </a:spcBef>
              </a:pPr>
              <a:r>
                <a:rPr lang="fr-FR" sz="1600" b="1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Matériel électrique</a:t>
              </a: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xmlns="" id="{95C90A8A-90D6-4880-B8FC-10DCA5CF24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" y="935"/>
              <a:ext cx="2149" cy="41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ctr" eaLnBrk="0" hangingPunct="0">
                <a:spcBef>
                  <a:spcPct val="20000"/>
                </a:spcBef>
              </a:pPr>
              <a:r>
                <a:rPr lang="fr-FR" sz="2100" b="1" dirty="0">
                  <a:solidFill>
                    <a:srgbClr val="0C2C84"/>
                  </a:solidFill>
                  <a:latin typeface="Arial" charset="0"/>
                  <a:cs typeface="Arial" charset="0"/>
                </a:rPr>
                <a:t>Causes de la source d’inflammation</a:t>
              </a:r>
            </a:p>
          </p:txBody>
        </p:sp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xmlns="" id="{45EE54B7-4664-4A79-96DA-C4529615F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" y="935"/>
              <a:ext cx="1237" cy="416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86357" tIns="42421" rIns="86357" bIns="42421"/>
            <a:lstStyle/>
            <a:p>
              <a:pPr algn="ctr" eaLnBrk="0" hangingPunct="0">
                <a:spcBef>
                  <a:spcPct val="20000"/>
                </a:spcBef>
              </a:pPr>
              <a:r>
                <a:rPr lang="fr-FR" sz="2100" b="1" dirty="0">
                  <a:solidFill>
                    <a:srgbClr val="333399"/>
                  </a:solidFill>
                  <a:latin typeface="Arial" charset="0"/>
                  <a:cs typeface="Arial" charset="0"/>
                </a:rPr>
                <a:t>Sources d’inflammation</a:t>
              </a: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xmlns="" id="{176A59D8-6280-44B9-A761-4358CA8A55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935"/>
              <a:ext cx="338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xmlns="" id="{0F7974E3-25CF-4EB8-AAF2-8FEC50F4C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1351"/>
              <a:ext cx="3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27" name="Line 20">
              <a:extLst>
                <a:ext uri="{FF2B5EF4-FFF2-40B4-BE49-F238E27FC236}">
                  <a16:creationId xmlns:a16="http://schemas.microsoft.com/office/drawing/2014/main" xmlns="" id="{01077AAC-4FFB-4E16-AFDE-C83C43807F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1894"/>
              <a:ext cx="3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xmlns="" id="{58A4F60B-42B7-46E5-B763-987538A241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296"/>
              <a:ext cx="3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29" name="Line 22">
              <a:extLst>
                <a:ext uri="{FF2B5EF4-FFF2-40B4-BE49-F238E27FC236}">
                  <a16:creationId xmlns:a16="http://schemas.microsoft.com/office/drawing/2014/main" xmlns="" id="{2B51348F-D937-403C-9A57-F20AB0231B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698"/>
              <a:ext cx="3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30" name="Line 23">
              <a:extLst>
                <a:ext uri="{FF2B5EF4-FFF2-40B4-BE49-F238E27FC236}">
                  <a16:creationId xmlns:a16="http://schemas.microsoft.com/office/drawing/2014/main" xmlns="" id="{16281B8E-062D-4260-9721-A32BDE4882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991"/>
              <a:ext cx="3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31" name="Line 24">
              <a:extLst>
                <a:ext uri="{FF2B5EF4-FFF2-40B4-BE49-F238E27FC236}">
                  <a16:creationId xmlns:a16="http://schemas.microsoft.com/office/drawing/2014/main" xmlns="" id="{0BF4F1D6-6D6F-4703-B203-57F7B02CD9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393"/>
              <a:ext cx="338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32" name="Line 25">
              <a:extLst>
                <a:ext uri="{FF2B5EF4-FFF2-40B4-BE49-F238E27FC236}">
                  <a16:creationId xmlns:a16="http://schemas.microsoft.com/office/drawing/2014/main" xmlns="" id="{D843B3F3-D80E-44A7-8E17-4A6A8846C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3754"/>
              <a:ext cx="338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33" name="Line 26">
              <a:extLst>
                <a:ext uri="{FF2B5EF4-FFF2-40B4-BE49-F238E27FC236}">
                  <a16:creationId xmlns:a16="http://schemas.microsoft.com/office/drawing/2014/main" xmlns="" id="{7A1E8669-0F1F-4BA9-8B75-C19AAE14E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935"/>
              <a:ext cx="0" cy="281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34" name="Line 27">
              <a:extLst>
                <a:ext uri="{FF2B5EF4-FFF2-40B4-BE49-F238E27FC236}">
                  <a16:creationId xmlns:a16="http://schemas.microsoft.com/office/drawing/2014/main" xmlns="" id="{C751C1BC-D0C3-48BB-8B18-B44C7E051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7" y="935"/>
              <a:ext cx="0" cy="281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  <p:sp>
          <p:nvSpPr>
            <p:cNvPr id="35" name="Line 28">
              <a:extLst>
                <a:ext uri="{FF2B5EF4-FFF2-40B4-BE49-F238E27FC236}">
                  <a16:creationId xmlns:a16="http://schemas.microsoft.com/office/drawing/2014/main" xmlns="" id="{C5EC19C4-3A2B-4953-9697-9F8CA0F798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935"/>
              <a:ext cx="0" cy="281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86357" tIns="42421" rIns="86357" bIns="42421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410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6185CD29-BB01-4C98-82AA-9D54FE1E65F9}"/>
              </a:ext>
            </a:extLst>
          </p:cNvPr>
          <p:cNvSpPr txBox="1">
            <a:spLocks noChangeArrowheads="1"/>
          </p:cNvSpPr>
          <p:nvPr/>
        </p:nvSpPr>
        <p:spPr>
          <a:xfrm>
            <a:off x="203968" y="-46199"/>
            <a:ext cx="2060252" cy="577596"/>
          </a:xfrm>
          <a:prstGeom prst="rect">
            <a:avLst/>
          </a:prstGeom>
        </p:spPr>
        <p:txBody>
          <a:bodyPr lIns="103220" tIns="50704" rIns="103220" bIns="50704"/>
          <a:lstStyle/>
          <a:p>
            <a:pPr defTabSz="995974" eaLnBrk="0" hangingPunct="0">
              <a:defRPr/>
            </a:pPr>
            <a:r>
              <a:rPr lang="fr-F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Energies suffisantes pour enflammer une ATEX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5C501BA-8558-4CCF-ADF1-D9D9B58A0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3125" y="1340249"/>
            <a:ext cx="8101411" cy="499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489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6639A30-4CCF-43A4-8411-32D646B79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65" y="212082"/>
            <a:ext cx="2268858" cy="8401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9608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Les travaux 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7C614AE6-A88B-4B3F-93C4-B3C98E2D7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2842" y="1620391"/>
            <a:ext cx="9502083" cy="30530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t" anchorCtr="0" compatLnSpc="1">
            <a:prstTxWarp prst="textNoShape">
              <a:avLst/>
            </a:prstTxWarp>
          </a:bodyPr>
          <a:lstStyle/>
          <a:p>
            <a:pPr marL="372917" marR="0" lvl="0" indent="-37291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C2C8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travaux peuvent apporter diverses sources d'inflammation :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Electriques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Mécaniques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Electricité statique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Points chauds, étincelles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Etc.</a:t>
            </a:r>
          </a:p>
          <a:p>
            <a:pPr marL="1246328" marR="0" lvl="2" indent="-250248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1246328" marR="0" lvl="2" indent="-250248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fr-FR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xmlns="" id="{CB05BC78-1378-4B83-AF27-B9F9C4B43E3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074065"/>
              </p:ext>
            </p:extLst>
          </p:nvPr>
        </p:nvGraphicFramePr>
        <p:xfrm>
          <a:off x="2908982" y="4788743"/>
          <a:ext cx="1132461" cy="119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7" imgW="1231501" imgH="1369550" progId="">
                  <p:embed/>
                </p:oleObj>
              </mc:Choice>
              <mc:Fallback>
                <p:oleObj name="Clip" r:id="rId7" imgW="1231501" imgH="1369550" progId="">
                  <p:embed/>
                  <p:pic>
                    <p:nvPicPr>
                      <p:cNvPr id="6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8982" y="4788743"/>
                        <a:ext cx="1132461" cy="119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" descr="INDUS058">
            <a:extLst>
              <a:ext uri="{FF2B5EF4-FFF2-40B4-BE49-F238E27FC236}">
                <a16:creationId xmlns:a16="http://schemas.microsoft.com/office/drawing/2014/main" xmlns="" id="{6F426456-54C3-4AF4-8018-9B95ED0E4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61521" y="4932759"/>
            <a:ext cx="2194375" cy="1382731"/>
          </a:xfrm>
          <a:prstGeom prst="rect">
            <a:avLst/>
          </a:prstGeom>
          <a:noFill/>
          <a:ln/>
        </p:spPr>
      </p:pic>
      <p:pic>
        <p:nvPicPr>
          <p:cNvPr id="12" name="Picture 11" descr="CLP00170">
            <a:extLst>
              <a:ext uri="{FF2B5EF4-FFF2-40B4-BE49-F238E27FC236}">
                <a16:creationId xmlns:a16="http://schemas.microsoft.com/office/drawing/2014/main" xmlns="" id="{5DE1139A-7A70-4F22-A858-CF026D2A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0007" y="5026921"/>
            <a:ext cx="1461061" cy="1032672"/>
          </a:xfrm>
          <a:prstGeom prst="rect">
            <a:avLst/>
          </a:prstGeom>
          <a:noFill/>
        </p:spPr>
      </p:pic>
      <p:pic>
        <p:nvPicPr>
          <p:cNvPr id="13" name="Picture 12" descr="CLP00372">
            <a:extLst>
              <a:ext uri="{FF2B5EF4-FFF2-40B4-BE49-F238E27FC236}">
                <a16:creationId xmlns:a16="http://schemas.microsoft.com/office/drawing/2014/main" xmlns="" id="{56D68B67-985B-4F8B-9B47-6CE963C8A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3660" y="4947528"/>
            <a:ext cx="1630001" cy="1491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658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xmlns="" id="{22AEAC36-5942-4F3C-B346-CB24C67F2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8250" y="1967133"/>
            <a:ext cx="4691903" cy="315826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03220" tIns="50704" rIns="103220" bIns="50704" numCol="1" anchor="t" anchorCtr="0" compatLnSpc="1">
            <a:prstTxWarp prst="textNoShape">
              <a:avLst/>
            </a:prstTxWarp>
          </a:bodyPr>
          <a:lstStyle/>
          <a:p>
            <a:pPr marL="361950" marR="0" lvl="1" algn="l" defTabSz="869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21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14375" marR="0" lvl="1" indent="-266700" algn="l" defTabSz="869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14375" marR="0" lvl="1" indent="-266700" algn="l" defTabSz="869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accumulation de charges électriques sur la partie isolée</a:t>
            </a:r>
          </a:p>
          <a:p>
            <a:pPr marL="714375" marR="0" lvl="1" indent="-266700" algn="l" defTabSz="869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714375" marR="0" lvl="1" indent="-266700" algn="l" defTabSz="8692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cs typeface="Tahoma" pitchFamily="34" charset="0"/>
              </a:rPr>
              <a:t>étincelle de décharge entre la partie chargée et la terre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C469D20-570A-468A-AB56-1C2CD2CC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62721" y="1324896"/>
            <a:ext cx="4121415" cy="514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8FEEE507-D0A7-4DBE-9A8A-997E6C715B16}"/>
              </a:ext>
            </a:extLst>
          </p:cNvPr>
          <p:cNvSpPr txBox="1">
            <a:spLocks noChangeArrowheads="1"/>
          </p:cNvSpPr>
          <p:nvPr/>
        </p:nvSpPr>
        <p:spPr>
          <a:xfrm>
            <a:off x="314821" y="561070"/>
            <a:ext cx="2149705" cy="586348"/>
          </a:xfrm>
          <a:prstGeom prst="rect">
            <a:avLst/>
          </a:prstGeom>
        </p:spPr>
        <p:txBody>
          <a:bodyPr lIns="103220" tIns="50704" rIns="103220" bIns="50704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L’électricité statique</a:t>
            </a:r>
          </a:p>
        </p:txBody>
      </p:sp>
    </p:spTree>
    <p:extLst>
      <p:ext uri="{BB962C8B-B14F-4D97-AF65-F5344CB8AC3E}">
        <p14:creationId xmlns:p14="http://schemas.microsoft.com/office/powerpoint/2010/main" val="3851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8FEEE507-D0A7-4DBE-9A8A-997E6C715B16}"/>
              </a:ext>
            </a:extLst>
          </p:cNvPr>
          <p:cNvSpPr txBox="1">
            <a:spLocks noChangeArrowheads="1"/>
          </p:cNvSpPr>
          <p:nvPr/>
        </p:nvSpPr>
        <p:spPr>
          <a:xfrm>
            <a:off x="314821" y="561070"/>
            <a:ext cx="2149705" cy="586348"/>
          </a:xfrm>
          <a:prstGeom prst="rect">
            <a:avLst/>
          </a:prstGeom>
        </p:spPr>
        <p:txBody>
          <a:bodyPr lIns="103220" tIns="50704" rIns="103220" bIns="50704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L’électricité statique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C1229D2C-8AF0-4C68-8225-5ED03E398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1825" y="1578547"/>
            <a:ext cx="4897616" cy="46047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t" anchorCtr="0" compatLnSpc="1">
            <a:prstTxWarp prst="textNoShape">
              <a:avLst/>
            </a:prstTxWarp>
          </a:bodyPr>
          <a:lstStyle/>
          <a:p>
            <a:pPr marL="372917" marR="0" lvl="0" indent="-372917" algn="l" defTabSz="996082" rtl="0" eaLnBrk="1" fontAlgn="base" latinLnBrk="0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fr-FR" sz="23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kumimoji="0" lang="fr-FR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Soit être bloquées dans un corps isolant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Charges accumulées dans un liquide isolant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Nuage de poussières dans l'air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Capacité isolante (plastique, acier émaillé)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72917" marR="0" lvl="0" indent="-37291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Soit être bloquées dans un corps conducteur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Une pièce métallique non reliée à la terre peut accumuler une énergie considérable car elle accumule dans son volume et non pas en surface</a:t>
            </a:r>
            <a:endParaRPr kumimoji="0" lang="fr-FR" sz="21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2" name="Picture 4" descr="figure 11">
            <a:extLst>
              <a:ext uri="{FF2B5EF4-FFF2-40B4-BE49-F238E27FC236}">
                <a16:creationId xmlns:a16="http://schemas.microsoft.com/office/drawing/2014/main" xmlns="" id="{1A60719A-FE54-47A4-BF81-F9DB5C149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2648" y="1489756"/>
            <a:ext cx="4160986" cy="5059329"/>
          </a:xfrm>
          <a:prstGeom prst="rect">
            <a:avLst/>
          </a:prstGeom>
          <a:noFill/>
          <a:ln/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A7CD3C4-1699-4C4C-8FF0-ACD72995F7DF}"/>
              </a:ext>
            </a:extLst>
          </p:cNvPr>
          <p:cNvSpPr txBox="1"/>
          <p:nvPr/>
        </p:nvSpPr>
        <p:spPr>
          <a:xfrm>
            <a:off x="4264026" y="653143"/>
            <a:ext cx="573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50000"/>
                  </a:schemeClr>
                </a:solidFill>
              </a:rPr>
              <a:t>Accumulation de charges</a:t>
            </a:r>
          </a:p>
        </p:txBody>
      </p:sp>
    </p:spTree>
    <p:extLst>
      <p:ext uri="{BB962C8B-B14F-4D97-AF65-F5344CB8AC3E}">
        <p14:creationId xmlns:p14="http://schemas.microsoft.com/office/powerpoint/2010/main" val="12829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8FEEE507-D0A7-4DBE-9A8A-997E6C715B16}"/>
              </a:ext>
            </a:extLst>
          </p:cNvPr>
          <p:cNvSpPr txBox="1">
            <a:spLocks noChangeArrowheads="1"/>
          </p:cNvSpPr>
          <p:nvPr/>
        </p:nvSpPr>
        <p:spPr>
          <a:xfrm>
            <a:off x="314821" y="561070"/>
            <a:ext cx="2149705" cy="586348"/>
          </a:xfrm>
          <a:prstGeom prst="rect">
            <a:avLst/>
          </a:prstGeom>
        </p:spPr>
        <p:txBody>
          <a:bodyPr lIns="103220" tIns="50704" rIns="103220" bIns="50704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L’électricité statique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A7CD3C4-1699-4C4C-8FF0-ACD72995F7DF}"/>
              </a:ext>
            </a:extLst>
          </p:cNvPr>
          <p:cNvSpPr txBox="1"/>
          <p:nvPr/>
        </p:nvSpPr>
        <p:spPr>
          <a:xfrm>
            <a:off x="4264026" y="653143"/>
            <a:ext cx="573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50000"/>
                  </a:schemeClr>
                </a:solidFill>
              </a:rPr>
              <a:t>La décharge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A09B8609-CFED-4292-94D5-3F72E3F1B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800" y="1601000"/>
            <a:ext cx="4633807" cy="50378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t" anchorCtr="0" compatLnSpc="1">
            <a:prstTxWarp prst="textNoShape">
              <a:avLst/>
            </a:prstTxWarp>
          </a:bodyPr>
          <a:lstStyle/>
          <a:p>
            <a:pPr marL="372917" marR="0" lvl="0" indent="-372917" algn="ctr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charges accumulées vont chercher à  rejoindre la terre (équilibre de potentiel)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En l'absence de chemin conducteur, elles vont chercher à cheminer à travers le milieu isolant, notamment l'air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Lorsque les charges sont suffisantes ou que l'on approche un conducteur relié à la terre ou de charges opposées, on atteint la tension de claquage. </a:t>
            </a:r>
          </a:p>
          <a:p>
            <a:pPr marL="807987" marR="0" lvl="1" indent="-309129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tabLst/>
              <a:defRPr/>
            </a:pPr>
            <a:endParaRPr kumimoji="0" lang="fr-FR" sz="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L="807987" marR="0" lvl="1" indent="-309129" algn="ctr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7A47E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rPr>
              <a:t>Une étincelle jaillit alors à travers l'air et permet l'écoulement des charges.</a:t>
            </a:r>
          </a:p>
          <a:p>
            <a:pPr marL="372917" marR="0" lvl="0" indent="-37291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fr-FR" sz="23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5" descr="C:\sauvegarde\prévention des risques\electricité statique\formation personnel\figure 4.jpg">
            <a:extLst>
              <a:ext uri="{FF2B5EF4-FFF2-40B4-BE49-F238E27FC236}">
                <a16:creationId xmlns:a16="http://schemas.microsoft.com/office/drawing/2014/main" xmlns="" id="{FFF39F43-9A88-41CC-B840-2BCC086CC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2405" y="1620391"/>
            <a:ext cx="4185847" cy="4398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8FEEE507-D0A7-4DBE-9A8A-997E6C715B16}"/>
              </a:ext>
            </a:extLst>
          </p:cNvPr>
          <p:cNvSpPr txBox="1">
            <a:spLocks noChangeArrowheads="1"/>
          </p:cNvSpPr>
          <p:nvPr/>
        </p:nvSpPr>
        <p:spPr>
          <a:xfrm>
            <a:off x="314821" y="561070"/>
            <a:ext cx="2149705" cy="586348"/>
          </a:xfrm>
          <a:prstGeom prst="rect">
            <a:avLst/>
          </a:prstGeom>
        </p:spPr>
        <p:txBody>
          <a:bodyPr lIns="103220" tIns="50704" rIns="103220" bIns="50704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L’électricité statique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A7CD3C4-1699-4C4C-8FF0-ACD72995F7DF}"/>
              </a:ext>
            </a:extLst>
          </p:cNvPr>
          <p:cNvSpPr txBox="1"/>
          <p:nvPr/>
        </p:nvSpPr>
        <p:spPr>
          <a:xfrm>
            <a:off x="4264026" y="653143"/>
            <a:ext cx="573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50000"/>
                  </a:schemeClr>
                </a:solidFill>
              </a:rPr>
              <a:t>Les cas typiques de décharge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xmlns="" id="{5877308D-A10C-460B-ACC3-59D353E67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886" y="1893344"/>
            <a:ext cx="4722918" cy="42485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t" anchorCtr="0" compatLnSpc="1">
            <a:prstTxWarp prst="textNoShape">
              <a:avLst/>
            </a:prstTxWarp>
          </a:bodyPr>
          <a:lstStyle/>
          <a:p>
            <a:pPr marL="434607" marR="0" lvl="0" indent="-43460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AutoNum type="alphaUcPeriod"/>
              <a:tabLst/>
              <a:defRPr/>
            </a:pPr>
            <a:r>
              <a:rPr kumimoji="0" lang="fr-FR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 fût chargé par le versement de liquide se décharge vers la terre via un tuyau à proximité</a:t>
            </a:r>
          </a:p>
          <a:p>
            <a:pPr marL="434607" marR="0" lvl="0" indent="-43460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AutoNum type="alphaUcPeriod"/>
              <a:tabLst/>
              <a:defRPr/>
            </a:pPr>
            <a:r>
              <a:rPr kumimoji="0" lang="fr-FR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charges accumulées sur une personne munies de chaussures isolantes se déchargent sur un objet mis à la terre</a:t>
            </a:r>
          </a:p>
          <a:p>
            <a:pPr marL="434607" marR="0" lvl="0" indent="-43460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AutoNum type="alphaUcPeriod"/>
              <a:tabLst/>
              <a:defRPr/>
            </a:pPr>
            <a:r>
              <a:rPr kumimoji="0" lang="fr-FR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 élément de tuyauterie isolé se décharge vers une autre tuyauterie mis à la terre</a:t>
            </a:r>
          </a:p>
          <a:p>
            <a:pPr marL="434607" marR="0" lvl="0" indent="-43460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Monotype Sorts" pitchFamily="2" charset="2"/>
              <a:buAutoNum type="alphaUcPeriod"/>
              <a:tabLst/>
              <a:defRPr/>
            </a:pPr>
            <a:r>
              <a:rPr kumimoji="0" lang="fr-FR" sz="2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 liquide chargé stocké dans un fût isolant se décharge vers la tuyauterie d’enfûtage</a:t>
            </a:r>
            <a:endParaRPr kumimoji="0" lang="fr-FR" sz="2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8" descr="C:\sauvegarde\prévention des risques\electricité statique\formation personnel\figure 20.jpg">
            <a:extLst>
              <a:ext uri="{FF2B5EF4-FFF2-40B4-BE49-F238E27FC236}">
                <a16:creationId xmlns:a16="http://schemas.microsoft.com/office/drawing/2014/main" xmlns="" id="{B9031299-1038-43C5-92FC-2AF4AF908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4382" y="1461296"/>
            <a:ext cx="4126258" cy="51982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9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8FEEE507-D0A7-4DBE-9A8A-997E6C715B16}"/>
              </a:ext>
            </a:extLst>
          </p:cNvPr>
          <p:cNvSpPr txBox="1">
            <a:spLocks noChangeArrowheads="1"/>
          </p:cNvSpPr>
          <p:nvPr/>
        </p:nvSpPr>
        <p:spPr>
          <a:xfrm>
            <a:off x="314821" y="561070"/>
            <a:ext cx="2149705" cy="586348"/>
          </a:xfrm>
          <a:prstGeom prst="rect">
            <a:avLst/>
          </a:prstGeom>
        </p:spPr>
        <p:txBody>
          <a:bodyPr lIns="103220" tIns="50704" rIns="103220" bIns="50704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L’électricité statique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8A7CD3C4-1699-4C4C-8FF0-ACD72995F7DF}"/>
              </a:ext>
            </a:extLst>
          </p:cNvPr>
          <p:cNvSpPr txBox="1"/>
          <p:nvPr/>
        </p:nvSpPr>
        <p:spPr>
          <a:xfrm>
            <a:off x="4264026" y="653143"/>
            <a:ext cx="5733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i="1" dirty="0">
                <a:solidFill>
                  <a:schemeClr val="accent1">
                    <a:lumMod val="50000"/>
                  </a:schemeClr>
                </a:solidFill>
              </a:rPr>
              <a:t>La liaison équipotentielle</a:t>
            </a:r>
          </a:p>
        </p:txBody>
      </p:sp>
      <p:pic>
        <p:nvPicPr>
          <p:cNvPr id="13" name="Picture 9" descr="figure 36">
            <a:extLst>
              <a:ext uri="{FF2B5EF4-FFF2-40B4-BE49-F238E27FC236}">
                <a16:creationId xmlns:a16="http://schemas.microsoft.com/office/drawing/2014/main" xmlns="" id="{D39AFB1D-EA57-491D-943F-9FE8555B6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509365"/>
            <a:ext cx="5797266" cy="4836413"/>
          </a:xfrm>
          <a:prstGeom prst="rect">
            <a:avLst/>
          </a:prstGeom>
          <a:noFill/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36C3E53D-A293-4B38-B8D2-A6FABB803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1247" y="2337383"/>
            <a:ext cx="3621002" cy="37314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t" anchorCtr="0" compatLnSpc="1">
            <a:prstTxWarp prst="textNoShape">
              <a:avLst/>
            </a:prstTxWarp>
          </a:bodyPr>
          <a:lstStyle/>
          <a:p>
            <a:pPr marL="372917" marR="0" lvl="0" indent="-37291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Toutes les parties métalliques doivent être reliées entre elles et mises à la terre</a:t>
            </a:r>
          </a:p>
          <a:p>
            <a:pPr marL="372917" marR="0" lvl="0" indent="-37291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Les opérateurs doivent être munis de chaussures antistatiques</a:t>
            </a:r>
          </a:p>
          <a:p>
            <a:pPr marL="372917" marR="0" lvl="0" indent="-372917" algn="l" defTabSz="996082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3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On évitera les récipients isolants</a:t>
            </a:r>
          </a:p>
        </p:txBody>
      </p:sp>
    </p:spTree>
    <p:extLst>
      <p:ext uri="{BB962C8B-B14F-4D97-AF65-F5344CB8AC3E}">
        <p14:creationId xmlns:p14="http://schemas.microsoft.com/office/powerpoint/2010/main" val="253674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061010" cy="4163335"/>
          </a:xfrm>
          <a:prstGeom prst="rect">
            <a:avLst/>
          </a:prstGeom>
        </p:spPr>
      </p:pic>
      <p:sp>
        <p:nvSpPr>
          <p:cNvPr id="5" name="Text Box 1028">
            <a:extLst>
              <a:ext uri="{FF2B5EF4-FFF2-40B4-BE49-F238E27FC236}">
                <a16:creationId xmlns:a16="http://schemas.microsoft.com/office/drawing/2014/main" xmlns="" id="{0CB2BD2A-0C4D-4425-B701-EF8960162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82" y="1801769"/>
            <a:ext cx="9014675" cy="379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80" tIns="50390" rIns="100780" bIns="50390">
            <a:spAutoFit/>
          </a:bodyPr>
          <a:lstStyle>
            <a:lvl1pPr algn="l" defTabSz="1012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6413" algn="l" defTabSz="1012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12825" algn="l" defTabSz="1012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19238" algn="l" defTabSz="1012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4063" algn="l" defTabSz="10128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1263" defTabSz="1012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38463" defTabSz="1012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95663" defTabSz="1012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52863" defTabSz="10128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+mj-lt"/>
              <a:buAutoNum type="arabicParenR"/>
            </a:pPr>
            <a:r>
              <a:rPr lang="fr-FR" altLang="fr-FR" b="1" dirty="0">
                <a:latin typeface="Arial" panose="020B0604020202020204" pitchFamily="34" charset="0"/>
              </a:rPr>
              <a:t>Etre en règle avec la réglementation ‘directive 99/92/CE’</a:t>
            </a:r>
          </a:p>
          <a:p>
            <a:pPr marL="457200" indent="-457200">
              <a:buFont typeface="+mj-lt"/>
              <a:buAutoNum type="arabicParenR"/>
            </a:pPr>
            <a:endParaRPr lang="fr-FR" altLang="fr-FR" b="1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altLang="fr-FR" b="1" dirty="0">
                <a:latin typeface="Arial" panose="020B0604020202020204" pitchFamily="34" charset="0"/>
              </a:rPr>
              <a:t>Prendre connaissance de la problématique ATEX</a:t>
            </a:r>
          </a:p>
          <a:p>
            <a:pPr marL="457200" indent="-457200">
              <a:buFont typeface="+mj-lt"/>
              <a:buAutoNum type="arabicParenR"/>
            </a:pPr>
            <a:endParaRPr lang="fr-FR" altLang="fr-FR" b="1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fr-FR" altLang="fr-FR" b="1" dirty="0">
                <a:latin typeface="Arial" panose="020B0604020202020204" pitchFamily="34" charset="0"/>
              </a:rPr>
              <a:t>Etre conscient et avoir les bons comportements et bonnes pratiques en zone ATEX</a:t>
            </a:r>
          </a:p>
          <a:p>
            <a:pPr marL="457200" indent="-457200">
              <a:buFont typeface="+mj-lt"/>
              <a:buAutoNum type="arabicParenR"/>
            </a:pPr>
            <a:endParaRPr lang="fr-FR" altLang="fr-FR" b="1" dirty="0"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GB" altLang="fr-FR" b="1" dirty="0">
                <a:latin typeface="Arial" panose="020B0604020202020204" pitchFamily="34" charset="0"/>
              </a:rPr>
              <a:t>AUGMENTER le </a:t>
            </a:r>
            <a:r>
              <a:rPr lang="en-GB" altLang="fr-FR" b="1" dirty="0" err="1">
                <a:latin typeface="Arial" panose="020B0604020202020204" pitchFamily="34" charset="0"/>
              </a:rPr>
              <a:t>niveau</a:t>
            </a:r>
            <a:r>
              <a:rPr lang="en-GB" altLang="fr-FR" b="1" dirty="0">
                <a:latin typeface="Arial" panose="020B0604020202020204" pitchFamily="34" charset="0"/>
              </a:rPr>
              <a:t> de SECURITE des </a:t>
            </a:r>
            <a:r>
              <a:rPr lang="en-GB" altLang="fr-FR" b="1" dirty="0" err="1">
                <a:latin typeface="Arial" panose="020B0604020202020204" pitchFamily="34" charset="0"/>
              </a:rPr>
              <a:t>personnes</a:t>
            </a:r>
            <a:r>
              <a:rPr lang="en-GB" altLang="fr-FR" b="1" dirty="0">
                <a:latin typeface="Arial" panose="020B0604020202020204" pitchFamily="34" charset="0"/>
              </a:rPr>
              <a:t> et des </a:t>
            </a:r>
            <a:r>
              <a:rPr lang="en-GB" altLang="fr-FR" b="1" dirty="0" err="1">
                <a:latin typeface="Arial" panose="020B0604020202020204" pitchFamily="34" charset="0"/>
              </a:rPr>
              <a:t>biens</a:t>
            </a:r>
            <a:endParaRPr lang="fr-FR" altLang="fr-FR" b="1" dirty="0">
              <a:solidFill>
                <a:srgbClr val="333399"/>
              </a:solidFill>
              <a:latin typeface="Arial" panose="020B0604020202020204" pitchFamily="34" charset="0"/>
            </a:endParaRPr>
          </a:p>
          <a:p>
            <a:pPr algn="ctr"/>
            <a:endParaRPr lang="en-GB" altLang="fr-FR" b="1" dirty="0">
              <a:solidFill>
                <a:srgbClr val="333399"/>
              </a:solidFill>
              <a:latin typeface="Arial" panose="020B0604020202020204" pitchFamily="34" charset="0"/>
            </a:endParaRPr>
          </a:p>
        </p:txBody>
      </p:sp>
      <p:sp>
        <p:nvSpPr>
          <p:cNvPr id="6" name="Titre 7">
            <a:extLst>
              <a:ext uri="{FF2B5EF4-FFF2-40B4-BE49-F238E27FC236}">
                <a16:creationId xmlns:a16="http://schemas.microsoft.com/office/drawing/2014/main" xmlns="" id="{FAA73BFC-265E-44C9-9839-F043D02C79D6}"/>
              </a:ext>
            </a:extLst>
          </p:cNvPr>
          <p:cNvSpPr txBox="1">
            <a:spLocks/>
          </p:cNvSpPr>
          <p:nvPr/>
        </p:nvSpPr>
        <p:spPr>
          <a:xfrm>
            <a:off x="376952" y="480980"/>
            <a:ext cx="3019387" cy="6622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b="1" dirty="0">
                <a:solidFill>
                  <a:schemeClr val="bg1"/>
                </a:solidFill>
              </a:rPr>
              <a:t>Les objectifs</a:t>
            </a:r>
            <a:endParaRPr lang="en-GB" altLang="fr-F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0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8FEEE507-D0A7-4DBE-9A8A-997E6C715B16}"/>
              </a:ext>
            </a:extLst>
          </p:cNvPr>
          <p:cNvSpPr txBox="1">
            <a:spLocks noChangeArrowheads="1"/>
          </p:cNvSpPr>
          <p:nvPr/>
        </p:nvSpPr>
        <p:spPr>
          <a:xfrm>
            <a:off x="314821" y="561070"/>
            <a:ext cx="2149705" cy="586348"/>
          </a:xfrm>
          <a:prstGeom prst="rect">
            <a:avLst/>
          </a:prstGeom>
        </p:spPr>
        <p:txBody>
          <a:bodyPr lIns="103220" tIns="50704" rIns="103220" bIns="50704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800" dirty="0">
                <a:solidFill>
                  <a:schemeClr val="bg1"/>
                </a:solidFill>
              </a:rPr>
              <a:t>L’électricité statique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xmlns="" id="{194A2C41-4669-415A-A63E-9F5537B37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899" y="1595965"/>
            <a:ext cx="9356725" cy="34139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4306" tIns="52153" rIns="104306" bIns="52153">
            <a:spAutoFit/>
          </a:bodyPr>
          <a:lstStyle/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sz="2100" dirty="0">
                <a:latin typeface="Tahoma" pitchFamily="34" charset="0"/>
                <a:sym typeface="Symbol" pitchFamily="18" charset="2"/>
              </a:rPr>
              <a:t> </a:t>
            </a:r>
            <a:r>
              <a:rPr lang="fr-FR" sz="2100" dirty="0">
                <a:solidFill>
                  <a:srgbClr val="0C2C84"/>
                </a:solidFill>
                <a:latin typeface="Tahoma" pitchFamily="34" charset="0"/>
                <a:sym typeface="Symbol" pitchFamily="18" charset="2"/>
              </a:rPr>
              <a:t>Prévention : port de </a:t>
            </a:r>
            <a:r>
              <a:rPr lang="fr-FR" sz="2100" dirty="0">
                <a:solidFill>
                  <a:srgbClr val="0C2C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tenues spécifiques</a:t>
            </a:r>
            <a:r>
              <a:rPr lang="fr-FR" sz="2100" dirty="0">
                <a:solidFill>
                  <a:srgbClr val="0C2C84"/>
                </a:solidFill>
                <a:latin typeface="Tahoma" pitchFamily="34" charset="0"/>
                <a:sym typeface="Symbol" pitchFamily="18" charset="2"/>
              </a:rPr>
              <a:t> (chaussures, vêtements, gants)</a:t>
            </a:r>
          </a:p>
          <a:p>
            <a:pPr algn="just">
              <a:lnSpc>
                <a:spcPct val="150000"/>
              </a:lnSpc>
              <a:buClr>
                <a:srgbClr val="0000FF"/>
              </a:buClr>
              <a:defRPr/>
            </a:pPr>
            <a:endParaRPr lang="fr-FR" sz="2100" dirty="0">
              <a:solidFill>
                <a:srgbClr val="0C2C84"/>
              </a:solidFill>
              <a:latin typeface="Tahoma" pitchFamily="34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lang="fr-FR" sz="2100" dirty="0">
                <a:solidFill>
                  <a:srgbClr val="0C2C84"/>
                </a:solidFill>
                <a:latin typeface="Tahoma" pitchFamily="34" charset="0"/>
                <a:sym typeface="Symbol" pitchFamily="18" charset="2"/>
              </a:rPr>
              <a:t> Attention à l’accumulation de </a:t>
            </a:r>
            <a:r>
              <a:rPr lang="fr-FR" sz="2100" dirty="0">
                <a:solidFill>
                  <a:srgbClr val="0C2C8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sym typeface="Symbol" pitchFamily="18" charset="2"/>
              </a:rPr>
              <a:t>charges électrostatiques</a:t>
            </a:r>
            <a:r>
              <a:rPr lang="fr-FR" sz="2100" dirty="0">
                <a:solidFill>
                  <a:srgbClr val="0C2C84"/>
                </a:solidFill>
                <a:latin typeface="Tahoma" pitchFamily="34" charset="0"/>
                <a:sym typeface="Symbol" pitchFamily="18" charset="2"/>
              </a:rPr>
              <a:t> pendant le nettoyage des matériels électriques non conducteurs</a:t>
            </a:r>
          </a:p>
          <a:p>
            <a:pPr lvl="1">
              <a:spcBef>
                <a:spcPts val="342"/>
              </a:spcBef>
              <a:spcAft>
                <a:spcPts val="342"/>
              </a:spcAft>
              <a:defRPr/>
            </a:pPr>
            <a:endParaRPr lang="fr-FR" sz="2100" dirty="0">
              <a:latin typeface="Tahoma" pitchFamily="34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  <a:defRPr/>
            </a:pPr>
            <a:endParaRPr lang="fr-FR" sz="2100" dirty="0">
              <a:latin typeface="Tahoma" pitchFamily="34" charset="0"/>
              <a:sym typeface="Symbol" pitchFamily="18" charset="2"/>
            </a:endParaRPr>
          </a:p>
          <a:p>
            <a:pPr algn="just">
              <a:lnSpc>
                <a:spcPct val="150000"/>
              </a:lnSpc>
              <a:buClr>
                <a:srgbClr val="0000FF"/>
              </a:buClr>
              <a:buFont typeface="Wingdings" pitchFamily="2" charset="2"/>
              <a:buChar char="Ø"/>
              <a:defRPr/>
            </a:pPr>
            <a:endParaRPr lang="fr-FR" sz="2100" dirty="0"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12" name="Picture 4" descr="vetements">
            <a:extLst>
              <a:ext uri="{FF2B5EF4-FFF2-40B4-BE49-F238E27FC236}">
                <a16:creationId xmlns:a16="http://schemas.microsoft.com/office/drawing/2014/main" xmlns="" id="{7C5A0412-6893-4B13-A1F7-D9233328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1144" y="3712898"/>
            <a:ext cx="4188248" cy="284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vetements2">
            <a:extLst>
              <a:ext uri="{FF2B5EF4-FFF2-40B4-BE49-F238E27FC236}">
                <a16:creationId xmlns:a16="http://schemas.microsoft.com/office/drawing/2014/main" xmlns="" id="{ACB2F46B-43AA-4B3C-B0F7-4C8576687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2459" y="3972229"/>
            <a:ext cx="1936815" cy="183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 descr="logoEXelectro_14aDEF">
            <a:extLst>
              <a:ext uri="{FF2B5EF4-FFF2-40B4-BE49-F238E27FC236}">
                <a16:creationId xmlns:a16="http://schemas.microsoft.com/office/drawing/2014/main" xmlns="" id="{04DCFAAD-08B2-49E3-A07E-7BFEAD7E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9881841" y="4106566"/>
            <a:ext cx="2189443" cy="118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98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82"/>
            <a:ext cx="12192000" cy="5986272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614885" y="616145"/>
            <a:ext cx="6189327" cy="1798551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00" y="5320642"/>
            <a:ext cx="1797794" cy="133125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3A1440D-E7F4-4E10-8688-24EBA7E6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6" y="1161312"/>
            <a:ext cx="9936704" cy="857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>
            <a:lvl1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2pPr>
            <a:lvl3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3pPr>
            <a:lvl4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4pPr>
            <a:lvl5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5pPr>
            <a:lvl6pPr marL="47105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6pPr>
            <a:lvl7pPr marL="942106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7pPr>
            <a:lvl8pPr marL="1413159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8pPr>
            <a:lvl9pPr marL="188421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fr-FR" altLang="fr-FR" sz="4800" kern="0" dirty="0"/>
              <a:t>Les zones ATEX</a:t>
            </a:r>
          </a:p>
        </p:txBody>
      </p:sp>
    </p:spTree>
    <p:extLst>
      <p:ext uri="{BB962C8B-B14F-4D97-AF65-F5344CB8AC3E}">
        <p14:creationId xmlns:p14="http://schemas.microsoft.com/office/powerpoint/2010/main" val="9936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xmlns="" id="{CBEB1966-DBE0-4152-8B22-C20F3649E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3743" y="512646"/>
            <a:ext cx="5880786" cy="606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DCD63A9-1E63-4A44-B9E7-2B8D10DCF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4" y="244575"/>
            <a:ext cx="2852531" cy="13897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5030" tIns="52516" rIns="105030" bIns="52516" anchor="ctr"/>
          <a:lstStyle/>
          <a:p>
            <a:pPr defTabSz="995974" eaLnBrk="0" hangingPunct="0"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Qu’est ce qu’une zone ATEX ?</a:t>
            </a:r>
          </a:p>
        </p:txBody>
      </p:sp>
    </p:spTree>
    <p:extLst>
      <p:ext uri="{BB962C8B-B14F-4D97-AF65-F5344CB8AC3E}">
        <p14:creationId xmlns:p14="http://schemas.microsoft.com/office/powerpoint/2010/main" val="416886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0335EA1-1601-46E9-954F-FE929F8A545E}"/>
              </a:ext>
            </a:extLst>
          </p:cNvPr>
          <p:cNvSpPr txBox="1"/>
          <p:nvPr/>
        </p:nvSpPr>
        <p:spPr>
          <a:xfrm>
            <a:off x="3413760" y="1062446"/>
            <a:ext cx="74719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C2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GAZ VAPEUR</a:t>
            </a:r>
          </a:p>
          <a:p>
            <a:endParaRPr lang="fr-FR" b="1" dirty="0"/>
          </a:p>
          <a:p>
            <a:pPr>
              <a:spcAft>
                <a:spcPts val="1200"/>
              </a:spcAft>
            </a:pPr>
            <a:r>
              <a:rPr lang="fr-FR" b="1" dirty="0"/>
              <a:t>Zone 0 : L’ATEX y est présente en permanence</a:t>
            </a:r>
          </a:p>
          <a:p>
            <a:pPr>
              <a:spcAft>
                <a:spcPts val="1200"/>
              </a:spcAft>
            </a:pPr>
            <a:r>
              <a:rPr lang="fr-FR" b="1" dirty="0"/>
              <a:t>Zone 1 : L’ATEX peut être présente dans les conditions normales         	d’exploitation de l’unité de production</a:t>
            </a:r>
          </a:p>
          <a:p>
            <a:pPr>
              <a:spcAft>
                <a:spcPts val="1200"/>
              </a:spcAft>
            </a:pPr>
            <a:r>
              <a:rPr lang="fr-FR" b="1" dirty="0"/>
              <a:t>Zone 2 : L’ATEX n’est présente qu’en cas de dysfonctionnement de 	l’unité de production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713C47B-1350-472F-8499-0F12EAFDBD15}"/>
              </a:ext>
            </a:extLst>
          </p:cNvPr>
          <p:cNvSpPr txBox="1"/>
          <p:nvPr/>
        </p:nvSpPr>
        <p:spPr>
          <a:xfrm>
            <a:off x="3413760" y="3848467"/>
            <a:ext cx="7471954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C2C8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Times New Roman" pitchFamily="18" charset="0"/>
                <a:cs typeface="Arial" charset="0"/>
              </a:rPr>
              <a:t>POUSSIERES</a:t>
            </a:r>
          </a:p>
          <a:p>
            <a:endParaRPr lang="fr-FR" b="1" dirty="0"/>
          </a:p>
          <a:p>
            <a:pPr>
              <a:spcAft>
                <a:spcPts val="1200"/>
              </a:spcAft>
            </a:pPr>
            <a:r>
              <a:rPr lang="fr-FR" b="1" dirty="0"/>
              <a:t>Zone 20 : L’ATEX y est présente en permanence</a:t>
            </a:r>
          </a:p>
          <a:p>
            <a:pPr>
              <a:spcAft>
                <a:spcPts val="1200"/>
              </a:spcAft>
            </a:pPr>
            <a:r>
              <a:rPr lang="fr-FR" b="1" dirty="0"/>
              <a:t>Zone 21 : L’ATEX peut être présente dans les conditions normales         	d’exploitation de l’unité de production</a:t>
            </a:r>
          </a:p>
          <a:p>
            <a:pPr>
              <a:spcAft>
                <a:spcPts val="1200"/>
              </a:spcAft>
            </a:pPr>
            <a:r>
              <a:rPr lang="fr-FR" b="1" dirty="0"/>
              <a:t>Zone 22 : L’ATEX n’est présente qu’en cas de dysfonctionnement de 	l’unité de production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FAF00FCB-8F68-4434-8FEA-CDEA96F82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135" y="418011"/>
            <a:ext cx="2568442" cy="8733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3220" tIns="50704" rIns="103220" bIns="50704" anchor="ctr"/>
          <a:lstStyle/>
          <a:p>
            <a:pPr defTabSz="995974" eaLnBrk="0" hangingPunct="0">
              <a:defRPr/>
            </a:pPr>
            <a:r>
              <a:rPr lang="fr-FR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Les zones ATEX    </a:t>
            </a:r>
          </a:p>
        </p:txBody>
      </p:sp>
    </p:spTree>
    <p:extLst>
      <p:ext uri="{BB962C8B-B14F-4D97-AF65-F5344CB8AC3E}">
        <p14:creationId xmlns:p14="http://schemas.microsoft.com/office/powerpoint/2010/main" val="30826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xmlns="" id="{85330DEF-B29D-4BB4-8326-0830170A9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6345" y="1535893"/>
            <a:ext cx="9479254" cy="430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Documents and Settings\Username\Mes documents\Sans titre.JPG">
            <a:extLst>
              <a:ext uri="{FF2B5EF4-FFF2-40B4-BE49-F238E27FC236}">
                <a16:creationId xmlns:a16="http://schemas.microsoft.com/office/drawing/2014/main" xmlns="" id="{30978749-EBED-4EA0-957D-75C71F9DD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9417" y="1023591"/>
            <a:ext cx="1303258" cy="787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8AE0CFC-BDCC-4550-8EB1-A2E83CBA6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952" y="85484"/>
            <a:ext cx="1766500" cy="15122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5030" tIns="52516" rIns="105030" bIns="52516" anchor="ctr"/>
          <a:lstStyle/>
          <a:p>
            <a:pPr defTabSz="995974" eaLnBrk="0" hangingPunct="0">
              <a:defRPr/>
            </a:pPr>
            <a:r>
              <a:rPr lang="fr-FR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Exemple de zones ATEX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0A1B94B-EF57-46F7-BFD6-AC86AD8E4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7904" y="5112013"/>
            <a:ext cx="7952976" cy="15122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05030" tIns="52516" rIns="105030" bIns="52516" anchor="ctr"/>
          <a:lstStyle/>
          <a:p>
            <a:pPr defTabSz="995974" eaLnBrk="0" hangingPunct="0">
              <a:defRPr/>
            </a:pPr>
            <a:r>
              <a:rPr lang="fr-FR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Exemple de zone ATEX autour d’un camion lors d’un dépotage</a:t>
            </a:r>
          </a:p>
        </p:txBody>
      </p:sp>
    </p:spTree>
    <p:extLst>
      <p:ext uri="{BB962C8B-B14F-4D97-AF65-F5344CB8AC3E}">
        <p14:creationId xmlns:p14="http://schemas.microsoft.com/office/powerpoint/2010/main" val="407262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1D71E514-DFEC-4EB6-BB47-4EA7D10A5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2002" y="530792"/>
            <a:ext cx="8220551" cy="513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26">
            <a:extLst>
              <a:ext uri="{FF2B5EF4-FFF2-40B4-BE49-F238E27FC236}">
                <a16:creationId xmlns:a16="http://schemas.microsoft.com/office/drawing/2014/main" xmlns="" id="{A2817545-82C9-4B18-96F5-558187D5F048}"/>
              </a:ext>
            </a:extLst>
          </p:cNvPr>
          <p:cNvSpPr txBox="1">
            <a:spLocks noChangeArrowheads="1"/>
          </p:cNvSpPr>
          <p:nvPr/>
        </p:nvSpPr>
        <p:spPr>
          <a:xfrm>
            <a:off x="4616959" y="5913719"/>
            <a:ext cx="5789790" cy="586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1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  <a:cs typeface="+mn-cs"/>
              </a:rPr>
              <a:t>Exemple de zone ATEX en unité de production</a:t>
            </a:r>
          </a:p>
        </p:txBody>
      </p:sp>
      <p:sp>
        <p:nvSpPr>
          <p:cNvPr id="9" name="Rectangle 1026">
            <a:extLst>
              <a:ext uri="{FF2B5EF4-FFF2-40B4-BE49-F238E27FC236}">
                <a16:creationId xmlns:a16="http://schemas.microsoft.com/office/drawing/2014/main" xmlns="" id="{CB35F345-A82E-4A1C-828F-2CEED880967C}"/>
              </a:ext>
            </a:extLst>
          </p:cNvPr>
          <p:cNvSpPr txBox="1">
            <a:spLocks noChangeArrowheads="1"/>
          </p:cNvSpPr>
          <p:nvPr/>
        </p:nvSpPr>
        <p:spPr>
          <a:xfrm>
            <a:off x="378348" y="459728"/>
            <a:ext cx="2913492" cy="586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95974" eaLnBrk="0" hangingPunct="0">
              <a:defRPr/>
            </a:pPr>
            <a:r>
              <a:rPr lang="fr-FR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Exemple de zones ATEX</a:t>
            </a:r>
          </a:p>
        </p:txBody>
      </p:sp>
    </p:spTree>
    <p:extLst>
      <p:ext uri="{BB962C8B-B14F-4D97-AF65-F5344CB8AC3E}">
        <p14:creationId xmlns:p14="http://schemas.microsoft.com/office/powerpoint/2010/main" val="35666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6182"/>
            <a:ext cx="12192000" cy="5986272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614885" y="616145"/>
            <a:ext cx="6189327" cy="1798551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300" y="5320642"/>
            <a:ext cx="1797794" cy="1331259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D3A1440D-E7F4-4E10-8688-24EBA7E6D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6" y="1161312"/>
            <a:ext cx="9936704" cy="857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>
            <a:lvl1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2pPr>
            <a:lvl3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3pPr>
            <a:lvl4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4pPr>
            <a:lvl5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5pPr>
            <a:lvl6pPr marL="47105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6pPr>
            <a:lvl7pPr marL="942106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7pPr>
            <a:lvl8pPr marL="1413159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8pPr>
            <a:lvl9pPr marL="188421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fr-FR" altLang="fr-FR" sz="4800" kern="0" dirty="0"/>
              <a:t>Les marquages</a:t>
            </a:r>
          </a:p>
        </p:txBody>
      </p:sp>
    </p:spTree>
    <p:extLst>
      <p:ext uri="{BB962C8B-B14F-4D97-AF65-F5344CB8AC3E}">
        <p14:creationId xmlns:p14="http://schemas.microsoft.com/office/powerpoint/2010/main" val="19584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51A80694-473E-46BA-B140-ECC8A0D91A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86" y="633078"/>
            <a:ext cx="2384809" cy="474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04306" tIns="52153" rIns="104306" bIns="52153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 signalisation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xmlns="" id="{28A671D5-D9AD-48C8-82BF-E84420910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1719" y="432426"/>
            <a:ext cx="7384044" cy="474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104306" tIns="52153" rIns="104306" bIns="52153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 signalisation et texte « Obligatoires en France »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530838A8-33CC-415D-BEFB-6ECF99F9C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6839" y="973617"/>
            <a:ext cx="517646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56AC42C-91A5-482E-815A-F3DD50DA44D4}"/>
              </a:ext>
            </a:extLst>
          </p:cNvPr>
          <p:cNvSpPr/>
          <p:nvPr/>
        </p:nvSpPr>
        <p:spPr>
          <a:xfrm>
            <a:off x="2746839" y="5225425"/>
            <a:ext cx="5346700" cy="813211"/>
          </a:xfrm>
          <a:prstGeom prst="rect">
            <a:avLst/>
          </a:prstGeom>
        </p:spPr>
        <p:txBody>
          <a:bodyPr lIns="104306" tIns="52153" rIns="104306" bIns="52153">
            <a:spAutoFit/>
          </a:bodyPr>
          <a:lstStyle/>
          <a:p>
            <a:pPr algn="ctr"/>
            <a:r>
              <a:rPr lang="fr-FR" sz="2300" dirty="0">
                <a:latin typeface="+mn-lt"/>
              </a:rPr>
              <a:t>Emplacement où une atmosphère</a:t>
            </a:r>
          </a:p>
          <a:p>
            <a:pPr algn="ctr"/>
            <a:r>
              <a:rPr lang="fr-FR" sz="2300" dirty="0">
                <a:latin typeface="+mn-lt"/>
              </a:rPr>
              <a:t>explosive peut se présenter</a:t>
            </a:r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xmlns="" id="{4B348A50-8278-4F8E-98AC-20814D4FA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167" y="1930842"/>
            <a:ext cx="4093596" cy="936321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  <a:spAutoFit/>
          </a:bodyPr>
          <a:lstStyle/>
          <a:p>
            <a:pPr defTabSz="1043056" eaLnBrk="0" hangingPunct="0"/>
            <a:r>
              <a:rPr lang="fr-FR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Code du travail: Article R4227-51</a:t>
            </a:r>
            <a:endParaRPr lang="fr-FR" sz="1100" dirty="0">
              <a:latin typeface="Verdana" pitchFamily="34" charset="0"/>
            </a:endParaRPr>
          </a:p>
          <a:p>
            <a:pPr defTabSz="1043056" eaLnBrk="0" hangingPunct="0"/>
            <a:r>
              <a:rPr lang="fr-FR" dirty="0">
                <a:latin typeface="Verdana" pitchFamily="34" charset="0"/>
                <a:ea typeface="Times New Roman" pitchFamily="18" charset="0"/>
                <a:cs typeface="Times New Roman" pitchFamily="18" charset="0"/>
              </a:rPr>
              <a:t>Créé par </a:t>
            </a:r>
            <a:r>
              <a:rPr lang="fr-FR" dirty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  <a:hlinkClick r:id="rId7"/>
              </a:rPr>
              <a:t>Décret n°2008-244 du 7 mars 2008 - art. (V)</a:t>
            </a:r>
            <a:endParaRPr lang="fr-FR" sz="32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77A195-DE94-4A53-B305-A2C62EEC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14963" y="2187113"/>
            <a:ext cx="7358961" cy="434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A733296C-4DA2-4646-B9BB-E3F9142B35EA}"/>
              </a:ext>
            </a:extLst>
          </p:cNvPr>
          <p:cNvSpPr txBox="1">
            <a:spLocks noChangeArrowheads="1"/>
          </p:cNvSpPr>
          <p:nvPr/>
        </p:nvSpPr>
        <p:spPr>
          <a:xfrm>
            <a:off x="4098488" y="567695"/>
            <a:ext cx="7375435" cy="10132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fr-FR" dirty="0">
                <a:solidFill>
                  <a:srgbClr val="0C2C84"/>
                </a:solidFill>
              </a:rPr>
              <a:t>Les matériels destinés à être utilisés dans</a:t>
            </a:r>
          </a:p>
          <a:p>
            <a:pPr>
              <a:buFontTx/>
              <a:buNone/>
            </a:pPr>
            <a:r>
              <a:rPr lang="fr-FR" dirty="0">
                <a:solidFill>
                  <a:srgbClr val="0C2C84"/>
                </a:solidFill>
              </a:rPr>
              <a:t>une </a:t>
            </a:r>
            <a:r>
              <a:rPr lang="fr-FR" b="1" dirty="0">
                <a:solidFill>
                  <a:srgbClr val="0C2C84"/>
                </a:solidFill>
              </a:rPr>
              <a:t>atmosphère explosive </a:t>
            </a:r>
            <a:r>
              <a:rPr lang="fr-FR" dirty="0">
                <a:solidFill>
                  <a:srgbClr val="0C2C84"/>
                </a:solidFill>
              </a:rPr>
              <a:t>portent un</a:t>
            </a:r>
          </a:p>
          <a:p>
            <a:pPr>
              <a:buFontTx/>
              <a:buNone/>
            </a:pPr>
            <a:r>
              <a:rPr lang="fr-FR" dirty="0">
                <a:solidFill>
                  <a:srgbClr val="0C2C84"/>
                </a:solidFill>
              </a:rPr>
              <a:t>marquage  :</a:t>
            </a:r>
          </a:p>
          <a:p>
            <a:pPr>
              <a:buFontTx/>
              <a:buNone/>
            </a:pPr>
            <a:endParaRPr lang="fr-FR" dirty="0"/>
          </a:p>
          <a:p>
            <a:pPr>
              <a:buFontTx/>
              <a:buNone/>
            </a:pPr>
            <a:endParaRPr lang="fr-FR" dirty="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C4192A6A-5CC1-4684-A3E9-237BE39E0D21}"/>
              </a:ext>
            </a:extLst>
          </p:cNvPr>
          <p:cNvSpPr txBox="1">
            <a:spLocks noChangeArrowheads="1"/>
          </p:cNvSpPr>
          <p:nvPr/>
        </p:nvSpPr>
        <p:spPr>
          <a:xfrm>
            <a:off x="306140" y="436811"/>
            <a:ext cx="2402226" cy="586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>
                <a:solidFill>
                  <a:schemeClr val="bg1"/>
                </a:solidFill>
              </a:rPr>
              <a:t>Reconnaitre un matériel ATEX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191910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xmlns="" id="{92F6954F-099D-440B-8B21-967F86780C25}"/>
              </a:ext>
            </a:extLst>
          </p:cNvPr>
          <p:cNvSpPr txBox="1">
            <a:spLocks/>
          </p:cNvSpPr>
          <p:nvPr/>
        </p:nvSpPr>
        <p:spPr bwMode="auto">
          <a:xfrm>
            <a:off x="1794407" y="1158280"/>
            <a:ext cx="9677899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507" tIns="48390" rIns="98507" bIns="48390" numCol="1" anchor="ctr" anchorCtr="0" compatLnSpc="1">
            <a:prstTxWarp prst="textNoShape">
              <a:avLst/>
            </a:prstTxWarp>
          </a:bodyPr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fr-FR" sz="2400" b="1" kern="0" dirty="0">
                <a:solidFill>
                  <a:srgbClr val="333399"/>
                </a:solidFill>
                <a:latin typeface="+mn-lt"/>
              </a:rPr>
              <a:t>Les conséquences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xmlns="" id="{F09C8754-BB62-4A42-829B-87603028D4FA}"/>
              </a:ext>
            </a:extLst>
          </p:cNvPr>
          <p:cNvSpPr txBox="1">
            <a:spLocks/>
          </p:cNvSpPr>
          <p:nvPr/>
        </p:nvSpPr>
        <p:spPr bwMode="auto">
          <a:xfrm>
            <a:off x="1850307" y="1664771"/>
            <a:ext cx="9677899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507" tIns="48390" rIns="98507" bIns="48390" numCol="1" anchor="ctr" anchorCtr="0" compatLnSpc="1">
            <a:prstTxWarp prst="textNoShape">
              <a:avLst/>
            </a:prstTxWarp>
          </a:bodyPr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fr-FR" sz="2400" b="1" kern="0" dirty="0">
                <a:solidFill>
                  <a:srgbClr val="333399"/>
                </a:solidFill>
                <a:latin typeface="+mn-lt"/>
              </a:rPr>
              <a:t>La réglementation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xmlns="" id="{D9CF57FB-D373-42AE-A154-794151316C37}"/>
              </a:ext>
            </a:extLst>
          </p:cNvPr>
          <p:cNvSpPr txBox="1">
            <a:spLocks/>
          </p:cNvSpPr>
          <p:nvPr/>
        </p:nvSpPr>
        <p:spPr bwMode="auto">
          <a:xfrm>
            <a:off x="1888081" y="2209917"/>
            <a:ext cx="9677899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507" tIns="48390" rIns="98507" bIns="48390" numCol="1" anchor="ctr" anchorCtr="0" compatLnSpc="1">
            <a:prstTxWarp prst="textNoShape">
              <a:avLst/>
            </a:prstTxWarp>
          </a:bodyPr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fr-FR" sz="2400" b="1" kern="0" dirty="0">
                <a:solidFill>
                  <a:srgbClr val="333399"/>
                </a:solidFill>
                <a:latin typeface="+mn-lt"/>
              </a:rPr>
              <a:t>Les définitions Gaz, liquide et poussières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xmlns="" id="{6137B15F-E7E2-450C-8525-AC7D989B0C0F}"/>
              </a:ext>
            </a:extLst>
          </p:cNvPr>
          <p:cNvSpPr txBox="1">
            <a:spLocks/>
          </p:cNvSpPr>
          <p:nvPr/>
        </p:nvSpPr>
        <p:spPr bwMode="auto">
          <a:xfrm>
            <a:off x="1896825" y="2779198"/>
            <a:ext cx="9677899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507" tIns="48390" rIns="98507" bIns="48390" numCol="1" anchor="ctr" anchorCtr="0" compatLnSpc="1">
            <a:prstTxWarp prst="textNoShape">
              <a:avLst/>
            </a:prstTxWarp>
          </a:bodyPr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fr-FR" sz="2400" b="1" kern="0" dirty="0">
                <a:solidFill>
                  <a:srgbClr val="333399"/>
                </a:solidFill>
                <a:latin typeface="+mn-lt"/>
              </a:rPr>
              <a:t>Les sources d’inflammations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xmlns="" id="{D7EEDF7F-CEE2-4AC1-BA46-6777951A4516}"/>
              </a:ext>
            </a:extLst>
          </p:cNvPr>
          <p:cNvSpPr txBox="1">
            <a:spLocks/>
          </p:cNvSpPr>
          <p:nvPr/>
        </p:nvSpPr>
        <p:spPr bwMode="auto">
          <a:xfrm>
            <a:off x="1896825" y="3264395"/>
            <a:ext cx="9677899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507" tIns="48390" rIns="98507" bIns="48390" numCol="1" anchor="ctr" anchorCtr="0" compatLnSpc="1">
            <a:prstTxWarp prst="textNoShape">
              <a:avLst/>
            </a:prstTxWarp>
          </a:bodyPr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fr-FR" sz="2400" b="1" kern="0" dirty="0">
                <a:solidFill>
                  <a:srgbClr val="333399"/>
                </a:solidFill>
                <a:latin typeface="+mn-lt"/>
              </a:rPr>
              <a:t>Les zones ATEX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xmlns="" id="{EC9A5F34-8704-4257-97F4-434A49DAFBEE}"/>
              </a:ext>
            </a:extLst>
          </p:cNvPr>
          <p:cNvSpPr txBox="1">
            <a:spLocks/>
          </p:cNvSpPr>
          <p:nvPr/>
        </p:nvSpPr>
        <p:spPr bwMode="auto">
          <a:xfrm>
            <a:off x="1803151" y="3830835"/>
            <a:ext cx="9677899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507" tIns="48390" rIns="98507" bIns="48390" numCol="1" anchor="ctr" anchorCtr="0" compatLnSpc="1">
            <a:prstTxWarp prst="textNoShape">
              <a:avLst/>
            </a:prstTxWarp>
          </a:bodyPr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fr-FR" sz="2400" b="1" kern="0">
                <a:solidFill>
                  <a:srgbClr val="333399"/>
                </a:solidFill>
                <a:latin typeface="+mn-lt"/>
              </a:rPr>
              <a:t>Les marquages</a:t>
            </a:r>
            <a:endParaRPr lang="fr-FR" sz="2400" b="1" kern="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xmlns="" id="{7FECF6BB-587D-42C9-8335-297B6154A291}"/>
              </a:ext>
            </a:extLst>
          </p:cNvPr>
          <p:cNvSpPr txBox="1">
            <a:spLocks/>
          </p:cNvSpPr>
          <p:nvPr/>
        </p:nvSpPr>
        <p:spPr bwMode="auto">
          <a:xfrm>
            <a:off x="1843474" y="4307188"/>
            <a:ext cx="9677899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507" tIns="48390" rIns="98507" bIns="48390" numCol="1" anchor="ctr" anchorCtr="0" compatLnSpc="1">
            <a:prstTxWarp prst="textNoShape">
              <a:avLst/>
            </a:prstTxWarp>
          </a:bodyPr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fr-FR" sz="2400" b="1" kern="0">
                <a:solidFill>
                  <a:srgbClr val="333399"/>
                </a:solidFill>
                <a:latin typeface="+mn-lt"/>
              </a:rPr>
              <a:t>Mesures et moyens de préventions</a:t>
            </a:r>
            <a:endParaRPr lang="fr-FR" sz="2400" b="1" kern="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xmlns="" id="{92A77F85-F0CD-4137-8F8C-BDDB73D236B8}"/>
              </a:ext>
            </a:extLst>
          </p:cNvPr>
          <p:cNvSpPr txBox="1">
            <a:spLocks/>
          </p:cNvSpPr>
          <p:nvPr/>
        </p:nvSpPr>
        <p:spPr bwMode="auto">
          <a:xfrm>
            <a:off x="1859558" y="5056807"/>
            <a:ext cx="9677899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507" tIns="48390" rIns="98507" bIns="48390" numCol="1" anchor="ctr" anchorCtr="0" compatLnSpc="1">
            <a:prstTxWarp prst="textNoShape">
              <a:avLst/>
            </a:prstTxWarp>
          </a:bodyPr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fr-FR" sz="2400" b="1" kern="0" dirty="0">
                <a:solidFill>
                  <a:srgbClr val="333399"/>
                </a:solidFill>
                <a:latin typeface="+mn-lt"/>
              </a:rPr>
              <a:t>Ce qu’il ne faut pas voir en zone ATEX</a:t>
            </a:r>
            <a:br>
              <a:rPr lang="fr-FR" sz="2400" b="1" kern="0" dirty="0">
                <a:solidFill>
                  <a:srgbClr val="333399"/>
                </a:solidFill>
                <a:latin typeface="+mn-lt"/>
              </a:rPr>
            </a:br>
            <a:r>
              <a:rPr lang="fr-FR" sz="2400" b="1" kern="0" dirty="0">
                <a:solidFill>
                  <a:srgbClr val="333399"/>
                </a:solidFill>
                <a:latin typeface="+mn-lt"/>
              </a:rPr>
              <a:t>Ce que vous devez signaler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xmlns="" id="{6F7E7394-1B3E-48C1-8726-C904D5F57FED}"/>
              </a:ext>
            </a:extLst>
          </p:cNvPr>
          <p:cNvSpPr txBox="1">
            <a:spLocks/>
          </p:cNvSpPr>
          <p:nvPr/>
        </p:nvSpPr>
        <p:spPr bwMode="auto">
          <a:xfrm>
            <a:off x="1896825" y="5884585"/>
            <a:ext cx="9677899" cy="586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507" tIns="48390" rIns="98507" bIns="48390" numCol="1" anchor="ctr" anchorCtr="0" compatLnSpc="1">
            <a:prstTxWarp prst="textNoShape">
              <a:avLst/>
            </a:prstTxWarp>
          </a:bodyPr>
          <a:lstStyle>
            <a:lvl1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2pPr>
            <a:lvl3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3pPr>
            <a:lvl4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4pPr>
            <a:lvl5pPr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5pPr>
            <a:lvl6pPr marL="4572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6pPr>
            <a:lvl7pPr marL="9144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7pPr>
            <a:lvl8pPr marL="13716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8pPr>
            <a:lvl9pPr marL="1828800" algn="l" defTabSz="873125" rtl="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defRPr>
            </a:lvl9pPr>
          </a:lstStyle>
          <a:p>
            <a:pPr algn="ctr"/>
            <a:r>
              <a:rPr lang="fr-FR" sz="2400" b="1" kern="0" dirty="0">
                <a:solidFill>
                  <a:srgbClr val="333399"/>
                </a:solidFill>
                <a:latin typeface="+mn-lt"/>
              </a:rPr>
              <a:t>L’ATEX et les métiers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xmlns="" id="{6AEE5BD2-425D-45C6-81AD-1571165AC598}"/>
              </a:ext>
            </a:extLst>
          </p:cNvPr>
          <p:cNvSpPr txBox="1">
            <a:spLocks/>
          </p:cNvSpPr>
          <p:nvPr/>
        </p:nvSpPr>
        <p:spPr>
          <a:xfrm>
            <a:off x="385659" y="17165"/>
            <a:ext cx="3402564" cy="6622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dirty="0">
                <a:solidFill>
                  <a:schemeClr val="bg1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48842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46003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303178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061010" cy="4163335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3777673" y="447827"/>
            <a:ext cx="7887854" cy="89927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000" b="1" dirty="0">
              <a:solidFill>
                <a:srgbClr val="057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32"/>
          <p:cNvSpPr txBox="1">
            <a:spLocks/>
          </p:cNvSpPr>
          <p:nvPr/>
        </p:nvSpPr>
        <p:spPr>
          <a:xfrm>
            <a:off x="3103671" y="1765398"/>
            <a:ext cx="8662473" cy="10983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9670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1" y="-394447"/>
            <a:ext cx="12220686" cy="76379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2C88-6C8F-484D-AF69-578F576B1F4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217388" y="5390102"/>
            <a:ext cx="3642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Entypo" pitchFamily="50" charset="0"/>
                <a:ea typeface="Entypo" pitchFamily="50" charset="0"/>
              </a:rPr>
              <a:t>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986272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614885" y="616145"/>
            <a:ext cx="6189327" cy="1798551"/>
          </a:xfrm>
          <a:prstGeom prst="rect">
            <a:avLst/>
          </a:prstGeom>
        </p:spPr>
        <p:txBody>
          <a:bodyPr lIns="0" tIns="0" rIns="0" bIns="0" anchor="t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E824A775-BAE1-439C-B850-E42CCFD52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156" y="1161312"/>
            <a:ext cx="9936704" cy="85764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>
            <a:lvl1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2pPr>
            <a:lvl3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3pPr>
            <a:lvl4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4pPr>
            <a:lvl5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5pPr>
            <a:lvl6pPr marL="47105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6pPr>
            <a:lvl7pPr marL="942106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7pPr>
            <a:lvl8pPr marL="1413159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8pPr>
            <a:lvl9pPr marL="188421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fr-FR" altLang="fr-FR" sz="4800" kern="0" dirty="0"/>
              <a:t>Les conséquences</a:t>
            </a:r>
          </a:p>
        </p:txBody>
      </p:sp>
    </p:spTree>
    <p:extLst>
      <p:ext uri="{BB962C8B-B14F-4D97-AF65-F5344CB8AC3E}">
        <p14:creationId xmlns:p14="http://schemas.microsoft.com/office/powerpoint/2010/main" val="141665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061010" cy="4163335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3777673" y="447827"/>
            <a:ext cx="7887854" cy="89927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000" b="1" dirty="0">
              <a:solidFill>
                <a:srgbClr val="057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32"/>
          <p:cNvSpPr txBox="1">
            <a:spLocks/>
          </p:cNvSpPr>
          <p:nvPr/>
        </p:nvSpPr>
        <p:spPr>
          <a:xfrm>
            <a:off x="3103671" y="1765398"/>
            <a:ext cx="8662473" cy="10983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fr-FR" sz="2800" dirty="0"/>
          </a:p>
        </p:txBody>
      </p:sp>
      <p:pic>
        <p:nvPicPr>
          <p:cNvPr id="7" name="Picture 2" descr="C:\Users\Pascal\Documents\travail\QSE Formation\ATEX\films et photos\photos\evenements\TOTALLAMEDE\lamede3.jpg">
            <a:extLst>
              <a:ext uri="{FF2B5EF4-FFF2-40B4-BE49-F238E27FC236}">
                <a16:creationId xmlns:a16="http://schemas.microsoft.com/office/drawing/2014/main" xmlns="" id="{F259ACE2-E52C-4350-B930-CB4CA05B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435005" y="1045404"/>
            <a:ext cx="8314629" cy="4954802"/>
          </a:xfrm>
          <a:prstGeom prst="rect">
            <a:avLst/>
          </a:prstGeom>
          <a:noFill/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FE7CCD09-E685-48CE-800D-FCFA4C53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55" y="298629"/>
            <a:ext cx="2589135" cy="899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>
            <a:lvl1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2pPr>
            <a:lvl3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3pPr>
            <a:lvl4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4pPr>
            <a:lvl5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5pPr>
            <a:lvl6pPr marL="47105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6pPr>
            <a:lvl7pPr marL="942106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7pPr>
            <a:lvl8pPr marL="1413159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8pPr>
            <a:lvl9pPr marL="188421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fr-FR" altLang="fr-FR" sz="2400" kern="0" dirty="0"/>
              <a:t>Explosion d’une usine chimique</a:t>
            </a:r>
          </a:p>
        </p:txBody>
      </p:sp>
    </p:spTree>
    <p:extLst>
      <p:ext uri="{BB962C8B-B14F-4D97-AF65-F5344CB8AC3E}">
        <p14:creationId xmlns:p14="http://schemas.microsoft.com/office/powerpoint/2010/main" val="120432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2475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B98879F0-27FB-4C75-B872-902CCFAE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6175" y="893141"/>
            <a:ext cx="5763220" cy="537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C5BEEF9B-634E-4934-8608-283EE67DC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355" y="298629"/>
            <a:ext cx="2589135" cy="8992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8509" tIns="48390" rIns="98509" bIns="48390" numCol="1" anchor="b" anchorCtr="0" compatLnSpc="1">
            <a:prstTxWarp prst="textNoShape">
              <a:avLst/>
            </a:prstTxWarp>
          </a:bodyPr>
          <a:lstStyle>
            <a:lvl1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2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2pPr>
            <a:lvl3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3pPr>
            <a:lvl4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4pPr>
            <a:lvl5pPr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5pPr>
            <a:lvl6pPr marL="47105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6pPr>
            <a:lvl7pPr marL="942106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7pPr>
            <a:lvl8pPr marL="1413159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8pPr>
            <a:lvl9pPr marL="1884213" algn="l" defTabSz="996082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rgbClr val="FF0000"/>
                </a:solidFill>
                <a:latin typeface="Arial" charset="0"/>
              </a:defRPr>
            </a:lvl9pPr>
          </a:lstStyle>
          <a:p>
            <a:r>
              <a:rPr lang="fr-FR" altLang="fr-FR" sz="2400" kern="0" dirty="0"/>
              <a:t>Explosion d’un silo à grain</a:t>
            </a:r>
          </a:p>
        </p:txBody>
      </p:sp>
    </p:spTree>
    <p:extLst>
      <p:ext uri="{BB962C8B-B14F-4D97-AF65-F5344CB8AC3E}">
        <p14:creationId xmlns:p14="http://schemas.microsoft.com/office/powerpoint/2010/main" val="10655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061010" cy="4163335"/>
          </a:xfrm>
          <a:prstGeom prst="rect">
            <a:avLst/>
          </a:prstGeom>
        </p:spPr>
      </p:pic>
      <p:sp>
        <p:nvSpPr>
          <p:cNvPr id="13" name="Text Placeholder 33"/>
          <p:cNvSpPr txBox="1">
            <a:spLocks/>
          </p:cNvSpPr>
          <p:nvPr/>
        </p:nvSpPr>
        <p:spPr>
          <a:xfrm>
            <a:off x="3777673" y="447827"/>
            <a:ext cx="7887854" cy="899275"/>
          </a:xfrm>
          <a:prstGeom prst="rect">
            <a:avLst/>
          </a:prstGeom>
        </p:spPr>
        <p:txBody>
          <a:bodyPr lIns="0" tIns="0" rIns="0" bIns="0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4000" b="1" dirty="0">
              <a:solidFill>
                <a:srgbClr val="0572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32"/>
          <p:cNvSpPr txBox="1">
            <a:spLocks/>
          </p:cNvSpPr>
          <p:nvPr/>
        </p:nvSpPr>
        <p:spPr>
          <a:xfrm>
            <a:off x="3103671" y="1765398"/>
            <a:ext cx="8662473" cy="109832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endParaRPr lang="fr-FR" sz="28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9CD8C989-40B8-487E-A5BF-5E231828762B}"/>
              </a:ext>
            </a:extLst>
          </p:cNvPr>
          <p:cNvSpPr txBox="1">
            <a:spLocks noChangeArrowheads="1"/>
          </p:cNvSpPr>
          <p:nvPr/>
        </p:nvSpPr>
        <p:spPr>
          <a:xfrm>
            <a:off x="230780" y="456727"/>
            <a:ext cx="3651398" cy="58634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>
                <a:solidFill>
                  <a:schemeClr val="bg1"/>
                </a:solidFill>
              </a:rPr>
              <a:t>Les effets d’une explosion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9" name="Picture 4" descr="MVC-005S">
            <a:extLst>
              <a:ext uri="{FF2B5EF4-FFF2-40B4-BE49-F238E27FC236}">
                <a16:creationId xmlns:a16="http://schemas.microsoft.com/office/drawing/2014/main" xmlns="" id="{100AA42F-1C84-4A29-BC83-A0990CCB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051" y="1308616"/>
            <a:ext cx="3095949" cy="4071022"/>
          </a:xfrm>
          <a:prstGeom prst="rect">
            <a:avLst/>
          </a:prstGeom>
          <a:noFill/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xmlns="" id="{4EB2E6B1-4448-45B1-9A8D-7564F5A72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918" y="5453463"/>
            <a:ext cx="5460963" cy="97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231" tIns="47615" rIns="95231" bIns="47615">
            <a:spAutoFit/>
          </a:bodyPr>
          <a:lstStyle/>
          <a:p>
            <a:pPr defTabSz="952513">
              <a:spcBef>
                <a:spcPct val="20000"/>
              </a:spcBef>
            </a:pPr>
            <a:r>
              <a:rPr lang="fr-FR" sz="1300" dirty="0">
                <a:latin typeface="Arial" charset="0"/>
              </a:rPr>
              <a:t>Reste d'un fût ayant explosé dans un atelier de résine </a:t>
            </a:r>
            <a:r>
              <a:rPr lang="fr-FR" sz="1300" dirty="0" err="1">
                <a:latin typeface="Arial" charset="0"/>
              </a:rPr>
              <a:t>solvantée</a:t>
            </a:r>
            <a:r>
              <a:rPr lang="fr-FR" sz="1300" dirty="0">
                <a:latin typeface="Arial" charset="0"/>
              </a:rPr>
              <a:t>.</a:t>
            </a:r>
          </a:p>
          <a:p>
            <a:pPr defTabSz="952513">
              <a:spcBef>
                <a:spcPct val="20000"/>
              </a:spcBef>
            </a:pPr>
            <a:r>
              <a:rPr lang="fr-FR" sz="1300" dirty="0">
                <a:latin typeface="Arial" charset="0"/>
              </a:rPr>
              <a:t>La cause de l'inflammation est une décharge d'électricité statique à l'enfûtage.</a:t>
            </a:r>
          </a:p>
          <a:p>
            <a:pPr defTabSz="952513">
              <a:spcBef>
                <a:spcPct val="20000"/>
              </a:spcBef>
            </a:pPr>
            <a:r>
              <a:rPr lang="fr-FR" sz="1300" b="1" dirty="0">
                <a:latin typeface="Arial" charset="0"/>
              </a:rPr>
              <a:t>Les deux opérateurs effectuant la manœuvre sont décédés.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xmlns="" id="{57E533D7-69A1-4811-9E1C-0BCBC4F59E71}"/>
              </a:ext>
            </a:extLst>
          </p:cNvPr>
          <p:cNvSpPr txBox="1">
            <a:spLocks noChangeArrowheads="1"/>
          </p:cNvSpPr>
          <p:nvPr/>
        </p:nvSpPr>
        <p:spPr>
          <a:xfrm>
            <a:off x="6199620" y="1308615"/>
            <a:ext cx="5350779" cy="41633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fr-FR" sz="2100"/>
              <a:t>Projection de débris, de produits enflammés</a:t>
            </a:r>
          </a:p>
          <a:p>
            <a:pPr lvl="2">
              <a:spcAft>
                <a:spcPts val="1200"/>
              </a:spcAft>
            </a:pPr>
            <a:r>
              <a:rPr lang="fr-FR" sz="2100"/>
              <a:t>Blessures mortelles, brûlures graves</a:t>
            </a:r>
          </a:p>
          <a:p>
            <a:pPr lvl="1">
              <a:spcAft>
                <a:spcPts val="1200"/>
              </a:spcAft>
            </a:pPr>
            <a:r>
              <a:rPr lang="fr-FR" sz="2100"/>
              <a:t>Effet de souffle</a:t>
            </a:r>
          </a:p>
          <a:p>
            <a:pPr lvl="2">
              <a:spcAft>
                <a:spcPts val="1200"/>
              </a:spcAft>
            </a:pPr>
            <a:r>
              <a:rPr lang="fr-FR" sz="2100"/>
              <a:t>Destructions de bâtiments, bris de vitres</a:t>
            </a:r>
          </a:p>
          <a:p>
            <a:pPr lvl="1">
              <a:spcAft>
                <a:spcPts val="1200"/>
              </a:spcAft>
            </a:pPr>
            <a:r>
              <a:rPr lang="fr-FR" sz="2100"/>
              <a:t>Incendie</a:t>
            </a:r>
          </a:p>
          <a:p>
            <a:pPr lvl="2">
              <a:spcAft>
                <a:spcPts val="1200"/>
              </a:spcAft>
            </a:pPr>
            <a:r>
              <a:rPr lang="fr-FR" sz="2100"/>
              <a:t>L'explosion est généralement suivie d'un incendie.</a:t>
            </a:r>
            <a:endParaRPr lang="fr-FR" sz="2100" dirty="0"/>
          </a:p>
        </p:txBody>
      </p:sp>
    </p:spTree>
    <p:extLst>
      <p:ext uri="{BB962C8B-B14F-4D97-AF65-F5344CB8AC3E}">
        <p14:creationId xmlns:p14="http://schemas.microsoft.com/office/powerpoint/2010/main" val="47143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0"/>
            <a:ext cx="2590800" cy="304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77514"/>
            <a:ext cx="3881718" cy="28048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3134"/>
            <a:ext cx="4061010" cy="4163335"/>
          </a:xfrm>
          <a:prstGeom prst="rect">
            <a:avLst/>
          </a:prstGeom>
        </p:spPr>
      </p:pic>
      <p:sp>
        <p:nvSpPr>
          <p:cNvPr id="15" name="Text Placeholder 32"/>
          <p:cNvSpPr txBox="1">
            <a:spLocks/>
          </p:cNvSpPr>
          <p:nvPr/>
        </p:nvSpPr>
        <p:spPr>
          <a:xfrm>
            <a:off x="3123126" y="1509365"/>
            <a:ext cx="8662473" cy="34228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fr-FR" sz="21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BAFCF851-A62D-4691-84B3-779D821F5835}"/>
              </a:ext>
            </a:extLst>
          </p:cNvPr>
          <p:cNvSpPr txBox="1">
            <a:spLocks noChangeArrowheads="1"/>
          </p:cNvSpPr>
          <p:nvPr/>
        </p:nvSpPr>
        <p:spPr>
          <a:xfrm>
            <a:off x="158090" y="322233"/>
            <a:ext cx="3273083" cy="7153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400" dirty="0">
                <a:solidFill>
                  <a:schemeClr val="bg1"/>
                </a:solidFill>
              </a:rPr>
              <a:t>Exemples d’accidents en ATEX*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6978FFC4-2B98-469C-AEE2-DD3D4D35E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95" y="1230421"/>
            <a:ext cx="2406015" cy="35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fr-FR" altLang="fr-FR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*Données base IPECEA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xmlns="" id="{CC4FF1EA-FA09-494A-8277-EB0B1A2B1516}"/>
              </a:ext>
            </a:extLst>
          </p:cNvPr>
          <p:cNvSpPr txBox="1">
            <a:spLocks noChangeArrowheads="1"/>
          </p:cNvSpPr>
          <p:nvPr/>
        </p:nvSpPr>
        <p:spPr>
          <a:xfrm>
            <a:off x="3431173" y="1037610"/>
            <a:ext cx="8502288" cy="46694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t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altLang="fr-FR" sz="2000" dirty="0"/>
              <a:t>Explosion d’un fût vide ayant contenu des hydrocarbures lors de son découpage au chalumeau : 2 morts.</a:t>
            </a:r>
          </a:p>
          <a:p>
            <a:pPr marL="0" indent="0" fontAlgn="t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altLang="fr-FR" sz="2000" dirty="0"/>
              <a:t>Dans une cuve enterrée ayant contenu des déchets de raisin, la fermentation a dégagé des gaz inflammables. Un ouvrier, descendu dans la cuve, allume son briquet pour s’éclairer : explosion, 1 mort.</a:t>
            </a:r>
          </a:p>
          <a:p>
            <a:pPr marL="0" indent="0" fontAlgn="t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altLang="fr-FR" sz="2000" dirty="0"/>
              <a:t>Au cours de travaux de revêtement de sol dans des locaux mal aérés et non ventilés, explosions de vapeurs émises par la colle, initiées par les étincelles d’un aspirateur: 1 mort et 2 blessés.</a:t>
            </a:r>
          </a:p>
          <a:p>
            <a:pPr marL="0" indent="0" fontAlgn="t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sz="2000" dirty="0"/>
              <a:t>Lors du percement d’une trappe d’aération sur un conteneur de stockage de rouleaux de polymère alvéolaire (fabriqués avec un agent d’expansion inflammable), une explosion c’est produite projetant l’opérateur à plusieurs mètres. La meuleuse d’angle a initié l’inflammation des vapeurs de l’agent d’expansion, présentes au sein du conteneur. Bilan : un mort</a:t>
            </a:r>
          </a:p>
          <a:p>
            <a:pPr marL="0" indent="0" fontAlgn="t">
              <a:lnSpc>
                <a:spcPct val="80000"/>
              </a:lnSpc>
              <a:spcBef>
                <a:spcPts val="0"/>
              </a:spcBef>
              <a:spcAft>
                <a:spcPts val="1800"/>
              </a:spcAft>
            </a:pPr>
            <a:r>
              <a:rPr lang="fr-FR" altLang="fr-FR" sz="2000" dirty="0"/>
              <a:t>Un homme qui voulait, après avoir traité les poutres de sa fosse à vidange à l’insecticide, utiliser un chalumeau, a été grièvement brûlé par une explosion de gaz résiduel</a:t>
            </a:r>
          </a:p>
        </p:txBody>
      </p:sp>
    </p:spTree>
    <p:extLst>
      <p:ext uri="{BB962C8B-B14F-4D97-AF65-F5344CB8AC3E}">
        <p14:creationId xmlns:p14="http://schemas.microsoft.com/office/powerpoint/2010/main" val="136587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MASE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53813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EX 0" id="{551CB2E0-9D70-42B0-9870-A98E4939EA52}" vid="{C5A61C59-DDEC-4B94-B3D3-CBBC5ABBD9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présentation ppt</Template>
  <TotalTime>9</TotalTime>
  <Words>1319</Words>
  <Application>Microsoft Office PowerPoint</Application>
  <PresentationFormat>Grand écran</PresentationFormat>
  <Paragraphs>244</Paragraphs>
  <Slides>43</Slides>
  <Notes>42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6" baseType="lpstr">
      <vt:lpstr>Arial</vt:lpstr>
      <vt:lpstr>Calibri</vt:lpstr>
      <vt:lpstr>Entypo</vt:lpstr>
      <vt:lpstr>Lato</vt:lpstr>
      <vt:lpstr>Monotype Sorts</vt:lpstr>
      <vt:lpstr>Neris Thin</vt:lpstr>
      <vt:lpstr>Symbol</vt:lpstr>
      <vt:lpstr>Tahoma</vt:lpstr>
      <vt:lpstr>Times New Roman</vt:lpstr>
      <vt:lpstr>Verdana</vt:lpstr>
      <vt:lpstr>Wingdings</vt:lpstr>
      <vt:lpstr>Thème Office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 DECOSSE</dc:creator>
  <cp:lastModifiedBy>Jacques Dupoux</cp:lastModifiedBy>
  <cp:revision>5</cp:revision>
  <dcterms:created xsi:type="dcterms:W3CDTF">2020-04-30T10:43:49Z</dcterms:created>
  <dcterms:modified xsi:type="dcterms:W3CDTF">2020-05-18T20:19:15Z</dcterms:modified>
</cp:coreProperties>
</file>