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4"/>
  </p:sldMasterIdLst>
  <p:notesMasterIdLst>
    <p:notesMasterId r:id="rId44"/>
  </p:notesMasterIdLst>
  <p:sldIdLst>
    <p:sldId id="276" r:id="rId5"/>
    <p:sldId id="391" r:id="rId6"/>
    <p:sldId id="422" r:id="rId7"/>
    <p:sldId id="403" r:id="rId8"/>
    <p:sldId id="393" r:id="rId9"/>
    <p:sldId id="3490" r:id="rId10"/>
    <p:sldId id="3494" r:id="rId11"/>
    <p:sldId id="3491" r:id="rId12"/>
    <p:sldId id="3492" r:id="rId13"/>
    <p:sldId id="280" r:id="rId14"/>
    <p:sldId id="3493" r:id="rId15"/>
    <p:sldId id="282" r:id="rId16"/>
    <p:sldId id="344" r:id="rId17"/>
    <p:sldId id="299" r:id="rId18"/>
    <p:sldId id="298" r:id="rId19"/>
    <p:sldId id="300" r:id="rId20"/>
    <p:sldId id="354" r:id="rId21"/>
    <p:sldId id="289" r:id="rId22"/>
    <p:sldId id="301" r:id="rId23"/>
    <p:sldId id="307" r:id="rId24"/>
    <p:sldId id="304" r:id="rId25"/>
    <p:sldId id="302" r:id="rId26"/>
    <p:sldId id="305" r:id="rId27"/>
    <p:sldId id="306" r:id="rId28"/>
    <p:sldId id="308" r:id="rId29"/>
    <p:sldId id="3495" r:id="rId30"/>
    <p:sldId id="319" r:id="rId31"/>
    <p:sldId id="349" r:id="rId32"/>
    <p:sldId id="406" r:id="rId33"/>
    <p:sldId id="407" r:id="rId34"/>
    <p:sldId id="412" r:id="rId35"/>
    <p:sldId id="322" r:id="rId36"/>
    <p:sldId id="323" r:id="rId37"/>
    <p:sldId id="325" r:id="rId38"/>
    <p:sldId id="326" r:id="rId39"/>
    <p:sldId id="327" r:id="rId40"/>
    <p:sldId id="328" r:id="rId41"/>
    <p:sldId id="329" r:id="rId42"/>
    <p:sldId id="349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uartani, Nadia" initials="ON" lastIdx="1" clrIdx="0">
    <p:extLst>
      <p:ext uri="{19B8F6BF-5375-455C-9EA6-DF929625EA0E}">
        <p15:presenceInfo xmlns:p15="http://schemas.microsoft.com/office/powerpoint/2012/main" userId="S::Nadia.Ouartani@lyondellbasell.com::921a46cf-19e2-4182-90d5-f96b71d912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03D1"/>
    <a:srgbClr val="FF8200"/>
    <a:srgbClr val="0B9AD6"/>
    <a:srgbClr val="00FFFF"/>
    <a:srgbClr val="DB3EB1"/>
    <a:srgbClr val="567483"/>
    <a:srgbClr val="425563"/>
    <a:srgbClr val="5E5E5E"/>
    <a:srgbClr val="001B70"/>
    <a:srgbClr val="84B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0FB427-9BAC-45E1-A4FC-7575483EF0F3}" v="135" dt="2023-02-28T10:00:42.8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93" autoAdjust="0"/>
    <p:restoredTop sz="94674"/>
  </p:normalViewPr>
  <p:slideViewPr>
    <p:cSldViewPr snapToGrid="0" snapToObjects="1">
      <p:cViewPr varScale="1">
        <p:scale>
          <a:sx n="73" d="100"/>
          <a:sy n="73" d="100"/>
        </p:scale>
        <p:origin x="568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 charset="0"/>
              </a:defRPr>
            </a:lvl1pPr>
          </a:lstStyle>
          <a:p>
            <a:fld id="{66B06B43-5D85-1242-AA0A-961DD5E64FE6}" type="datetimeFigureOut">
              <a:rPr lang="en-US" smtClean="0"/>
              <a:pPr/>
              <a:t>3/2/2023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 charset="0"/>
              </a:defRPr>
            </a:lvl1pPr>
          </a:lstStyle>
          <a:p>
            <a:fld id="{9AA69B87-330B-FA41-ABF9-0029CBD0198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878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762000" y="1143001"/>
            <a:ext cx="10668000" cy="51053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205B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205B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205B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205B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205B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b="1" dirty="0"/>
              <a:t>Click to edit Master text styles</a:t>
            </a:r>
          </a:p>
          <a:p>
            <a:pPr marL="685800" lvl="1" indent="-228600">
              <a:buFont typeface="Wingdings" panose="05000000000000000000" pitchFamily="2" charset="2"/>
              <a:buChar char="§"/>
            </a:pPr>
            <a:r>
              <a:rPr lang="en-US" dirty="0"/>
              <a:t>Second level</a:t>
            </a:r>
          </a:p>
          <a:p>
            <a:pPr marL="1143000" lvl="2" indent="-228600"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marL="1600200" lvl="3" indent="-228600">
              <a:buFont typeface="Wingdings" panose="05000000000000000000" pitchFamily="2" charset="2"/>
              <a:buChar char="§"/>
            </a:pPr>
            <a:r>
              <a:rPr lang="en-US" dirty="0"/>
              <a:t>Fourth level</a:t>
            </a:r>
          </a:p>
          <a:p>
            <a:pPr marL="2057400" lvl="4" indent="-228600">
              <a:buFont typeface="Wingdings" panose="05000000000000000000" pitchFamily="2" charset="2"/>
              <a:buChar char="§"/>
            </a:pPr>
            <a:r>
              <a:rPr lang="en-US" dirty="0"/>
              <a:t>Fifth level</a:t>
            </a:r>
          </a:p>
        </p:txBody>
      </p:sp>
      <p:sp>
        <p:nvSpPr>
          <p:cNvPr id="8" name="Text Placeholder 3"/>
          <p:cNvSpPr txBox="1">
            <a:spLocks/>
          </p:cNvSpPr>
          <p:nvPr userDrawn="1"/>
        </p:nvSpPr>
        <p:spPr>
          <a:xfrm>
            <a:off x="762000" y="228600"/>
            <a:ext cx="10668000" cy="54864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B9AD6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62000" y="849745"/>
            <a:ext cx="10668000" cy="0"/>
          </a:xfrm>
          <a:prstGeom prst="line">
            <a:avLst/>
          </a:prstGeom>
          <a:ln>
            <a:solidFill>
              <a:srgbClr val="009C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5779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1"/>
            <a:ext cx="10668000" cy="3963785"/>
          </a:xfrm>
        </p:spPr>
        <p:txBody>
          <a:bodyPr>
            <a:normAutofit/>
          </a:bodyPr>
          <a:lstStyle>
            <a:lvl1pPr>
              <a:buClr>
                <a:srgbClr val="00205B"/>
              </a:buClr>
              <a:defRPr sz="1600"/>
            </a:lvl1pPr>
            <a:lvl2pPr>
              <a:buClr>
                <a:srgbClr val="00205B"/>
              </a:buClr>
              <a:defRPr sz="1400"/>
            </a:lvl2pPr>
            <a:lvl3pPr>
              <a:buClr>
                <a:srgbClr val="00205B"/>
              </a:buClr>
              <a:defRPr sz="1200"/>
            </a:lvl3pPr>
            <a:lvl4pPr>
              <a:buClr>
                <a:srgbClr val="00205B"/>
              </a:buClr>
              <a:defRPr sz="1100"/>
            </a:lvl4pPr>
            <a:lvl5pPr>
              <a:buClr>
                <a:srgbClr val="00205B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2000" y="228600"/>
            <a:ext cx="10668000" cy="548640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1">
                <a:solidFill>
                  <a:srgbClr val="0B9AD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62000" y="849745"/>
            <a:ext cx="10668000" cy="0"/>
          </a:xfrm>
          <a:prstGeom prst="line">
            <a:avLst/>
          </a:prstGeom>
          <a:ln>
            <a:solidFill>
              <a:srgbClr val="009C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0002" y="6690258"/>
            <a:ext cx="761999" cy="123111"/>
          </a:xfrm>
          <a:prstGeom prst="rect">
            <a:avLst/>
          </a:prstGeom>
        </p:spPr>
        <p:txBody>
          <a:bodyPr wrap="square" tIns="0" bIns="0" anchor="ctr" anchorCtr="0">
            <a:spAutoFit/>
          </a:bodyPr>
          <a:lstStyle>
            <a:lvl1pPr algn="ctr">
              <a:defRPr sz="800" b="0" i="1">
                <a:solidFill>
                  <a:srgbClr val="0B9AD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98567C9-2CCE-1447-BCA1-E6C8B9F336C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73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1"/>
            <a:ext cx="10668000" cy="3963785"/>
          </a:xfrm>
        </p:spPr>
        <p:txBody>
          <a:bodyPr>
            <a:normAutofit/>
          </a:bodyPr>
          <a:lstStyle>
            <a:lvl1pPr>
              <a:buClr>
                <a:srgbClr val="00205B"/>
              </a:buClr>
              <a:defRPr sz="1600"/>
            </a:lvl1pPr>
            <a:lvl2pPr>
              <a:buClr>
                <a:srgbClr val="00205B"/>
              </a:buClr>
              <a:defRPr sz="1400"/>
            </a:lvl2pPr>
            <a:lvl3pPr>
              <a:buClr>
                <a:srgbClr val="00205B"/>
              </a:buClr>
              <a:defRPr sz="1200"/>
            </a:lvl3pPr>
            <a:lvl4pPr>
              <a:buClr>
                <a:srgbClr val="00205B"/>
              </a:buClr>
              <a:defRPr sz="1100"/>
            </a:lvl4pPr>
            <a:lvl5pPr>
              <a:buClr>
                <a:srgbClr val="00205B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2000" y="228600"/>
            <a:ext cx="10668000" cy="548640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1">
                <a:solidFill>
                  <a:srgbClr val="0B9AD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62000" y="849745"/>
            <a:ext cx="10668000" cy="0"/>
          </a:xfrm>
          <a:prstGeom prst="line">
            <a:avLst/>
          </a:prstGeom>
          <a:ln>
            <a:solidFill>
              <a:srgbClr val="009C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0002" y="6690258"/>
            <a:ext cx="761999" cy="123111"/>
          </a:xfrm>
          <a:prstGeom prst="rect">
            <a:avLst/>
          </a:prstGeom>
        </p:spPr>
        <p:txBody>
          <a:bodyPr wrap="square" tIns="0" bIns="0" anchor="ctr" anchorCtr="0">
            <a:spAutoFit/>
          </a:bodyPr>
          <a:lstStyle>
            <a:lvl1pPr algn="ctr">
              <a:defRPr sz="800" b="0" i="1">
                <a:solidFill>
                  <a:srgbClr val="0B9AD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98567C9-2CCE-1447-BCA1-E6C8B9F336C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52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1"/>
            <a:ext cx="10668000" cy="3963785"/>
          </a:xfrm>
        </p:spPr>
        <p:txBody>
          <a:bodyPr>
            <a:normAutofit/>
          </a:bodyPr>
          <a:lstStyle>
            <a:lvl1pPr>
              <a:buClr>
                <a:srgbClr val="00205B"/>
              </a:buClr>
              <a:defRPr sz="1600"/>
            </a:lvl1pPr>
            <a:lvl2pPr>
              <a:buClr>
                <a:srgbClr val="00205B"/>
              </a:buClr>
              <a:defRPr sz="1400"/>
            </a:lvl2pPr>
            <a:lvl3pPr>
              <a:buClr>
                <a:srgbClr val="00205B"/>
              </a:buClr>
              <a:defRPr sz="1200"/>
            </a:lvl3pPr>
            <a:lvl4pPr>
              <a:buClr>
                <a:srgbClr val="00205B"/>
              </a:buClr>
              <a:defRPr sz="1100"/>
            </a:lvl4pPr>
            <a:lvl5pPr>
              <a:buClr>
                <a:srgbClr val="00205B"/>
              </a:buCl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2000" y="228600"/>
            <a:ext cx="10668000" cy="548640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1">
                <a:solidFill>
                  <a:srgbClr val="0B9AD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62000" y="849745"/>
            <a:ext cx="10668000" cy="0"/>
          </a:xfrm>
          <a:prstGeom prst="line">
            <a:avLst/>
          </a:prstGeom>
          <a:ln>
            <a:solidFill>
              <a:srgbClr val="009C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0002" y="6690258"/>
            <a:ext cx="761999" cy="123111"/>
          </a:xfrm>
          <a:prstGeom prst="rect">
            <a:avLst/>
          </a:prstGeom>
        </p:spPr>
        <p:txBody>
          <a:bodyPr wrap="square" tIns="0" bIns="0" anchor="ctr" anchorCtr="0">
            <a:spAutoFit/>
          </a:bodyPr>
          <a:lstStyle>
            <a:lvl1pPr algn="ctr">
              <a:defRPr sz="800" b="0" i="1">
                <a:solidFill>
                  <a:srgbClr val="0B9AD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98567C9-2CCE-1447-BCA1-E6C8B9F336C1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095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1"/>
            <a:ext cx="10668000" cy="3963785"/>
          </a:xfrm>
        </p:spPr>
        <p:txBody>
          <a:bodyPr>
            <a:normAutofit/>
          </a:bodyPr>
          <a:lstStyle>
            <a:lvl1pPr>
              <a:buClr>
                <a:srgbClr val="00205B"/>
              </a:buClr>
              <a:defRPr sz="1600"/>
            </a:lvl1pPr>
            <a:lvl2pPr>
              <a:buClr>
                <a:srgbClr val="00205B"/>
              </a:buClr>
              <a:defRPr sz="1400"/>
            </a:lvl2pPr>
            <a:lvl3pPr>
              <a:buClr>
                <a:srgbClr val="00205B"/>
              </a:buClr>
              <a:defRPr sz="1200"/>
            </a:lvl3pPr>
            <a:lvl4pPr>
              <a:buClr>
                <a:srgbClr val="00205B"/>
              </a:buClr>
              <a:defRPr sz="1100"/>
            </a:lvl4pPr>
            <a:lvl5pPr>
              <a:buClr>
                <a:srgbClr val="00205B"/>
              </a:buCl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2000" y="228600"/>
            <a:ext cx="10668000" cy="548640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1">
                <a:solidFill>
                  <a:srgbClr val="0B9AD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62000" y="849745"/>
            <a:ext cx="10668000" cy="0"/>
          </a:xfrm>
          <a:prstGeom prst="line">
            <a:avLst/>
          </a:prstGeom>
          <a:ln>
            <a:solidFill>
              <a:srgbClr val="009C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0002" y="6690258"/>
            <a:ext cx="761999" cy="123111"/>
          </a:xfrm>
          <a:prstGeom prst="rect">
            <a:avLst/>
          </a:prstGeom>
        </p:spPr>
        <p:txBody>
          <a:bodyPr wrap="square" tIns="0" bIns="0" anchor="ctr" anchorCtr="0">
            <a:spAutoFit/>
          </a:bodyPr>
          <a:lstStyle>
            <a:lvl1pPr algn="ctr">
              <a:defRPr sz="800" b="0" i="1">
                <a:solidFill>
                  <a:srgbClr val="0B9AD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98567C9-2CCE-1447-BCA1-E6C8B9F336C1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956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2944368"/>
          </a:xfrm>
          <a:prstGeom prst="rect">
            <a:avLst/>
          </a:prstGeom>
          <a:solidFill>
            <a:srgbClr val="319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B9AD6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62000" y="3215769"/>
            <a:ext cx="10668000" cy="61264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009CD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62000" y="3828417"/>
            <a:ext cx="10668000" cy="3644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44" y="664347"/>
            <a:ext cx="3230094" cy="8432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7715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15769"/>
            <a:ext cx="10668000" cy="61264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009CD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828417"/>
            <a:ext cx="10668000" cy="3644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92859"/>
            <a:ext cx="10668000" cy="337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425563"/>
                </a:solidFill>
                <a:latin typeface="Arial Regular"/>
                <a:ea typeface="Arial Regular"/>
                <a:cs typeface="Arial" panose="020B0604020202020204" pitchFamily="34" charset="0"/>
              </a:defRPr>
            </a:lvl1pPr>
          </a:lstStyle>
          <a:p>
            <a:r>
              <a:rPr lang="en-US" sz="1400" b="0" i="0" dirty="0">
                <a:solidFill>
                  <a:srgbClr val="5E5E5E"/>
                </a:solidFill>
                <a:latin typeface="Calibri Light" charset="0"/>
                <a:ea typeface="Calibri Light" charset="0"/>
                <a:cs typeface="Calibri Light" charset="0"/>
              </a:rPr>
              <a:t>Click</a:t>
            </a:r>
            <a:r>
              <a:rPr lang="en-US" sz="1400" b="0" i="0" baseline="0" dirty="0">
                <a:solidFill>
                  <a:srgbClr val="5E5E5E"/>
                </a:solidFill>
                <a:latin typeface="Calibri Light" charset="0"/>
                <a:ea typeface="Calibri Light" charset="0"/>
                <a:cs typeface="Calibri Light" charset="0"/>
              </a:rPr>
              <a:t> here to add date</a:t>
            </a:r>
            <a:endParaRPr lang="en-US" sz="1400" b="0" i="0" dirty="0">
              <a:solidFill>
                <a:srgbClr val="5E5E5E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0002" y="6690258"/>
            <a:ext cx="761999" cy="123111"/>
          </a:xfrm>
          <a:prstGeom prst="rect">
            <a:avLst/>
          </a:prstGeom>
        </p:spPr>
        <p:txBody>
          <a:bodyPr wrap="square" tIns="0" bIns="0" anchor="ctr" anchorCtr="0">
            <a:spAutoFit/>
          </a:bodyPr>
          <a:lstStyle>
            <a:lvl1pPr algn="ctr">
              <a:defRPr sz="800" b="0" i="1">
                <a:solidFill>
                  <a:srgbClr val="0B9AD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98567C9-2CCE-1447-BCA1-E6C8B9F336C1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44" y="664347"/>
            <a:ext cx="3230094" cy="84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62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15769"/>
            <a:ext cx="10668000" cy="61264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rgbClr val="009CD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828417"/>
            <a:ext cx="10668000" cy="3644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92859"/>
            <a:ext cx="10668000" cy="337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425563"/>
                </a:solidFill>
                <a:latin typeface="Arial Regular"/>
                <a:ea typeface="Arial Regular"/>
                <a:cs typeface="Arial" panose="020B0604020202020204" pitchFamily="34" charset="0"/>
              </a:defRPr>
            </a:lvl1pPr>
          </a:lstStyle>
          <a:p>
            <a:r>
              <a:rPr lang="en-US" sz="1400" b="0" i="0" dirty="0">
                <a:solidFill>
                  <a:srgbClr val="5E5E5E"/>
                </a:solidFill>
                <a:latin typeface="Calibri Light" charset="0"/>
                <a:ea typeface="Calibri Light" charset="0"/>
                <a:cs typeface="Calibri Light" charset="0"/>
              </a:rPr>
              <a:t>Click</a:t>
            </a:r>
            <a:r>
              <a:rPr lang="en-US" sz="1400" b="0" i="0" baseline="0" dirty="0">
                <a:solidFill>
                  <a:srgbClr val="5E5E5E"/>
                </a:solidFill>
                <a:latin typeface="Calibri Light" charset="0"/>
                <a:ea typeface="Calibri Light" charset="0"/>
                <a:cs typeface="Calibri Light" charset="0"/>
              </a:rPr>
              <a:t> here to add date</a:t>
            </a:r>
            <a:endParaRPr lang="en-US" sz="1400" b="0" i="0" dirty="0">
              <a:solidFill>
                <a:srgbClr val="5E5E5E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0002" y="6690258"/>
            <a:ext cx="761999" cy="123111"/>
          </a:xfrm>
          <a:prstGeom prst="rect">
            <a:avLst/>
          </a:prstGeom>
        </p:spPr>
        <p:txBody>
          <a:bodyPr wrap="square" tIns="0" bIns="0" anchor="ctr" anchorCtr="0">
            <a:spAutoFit/>
          </a:bodyPr>
          <a:lstStyle>
            <a:lvl1pPr algn="ctr">
              <a:defRPr sz="800" b="0" i="1">
                <a:solidFill>
                  <a:srgbClr val="0B9AD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98567C9-2CCE-1447-BCA1-E6C8B9F336C1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44" y="664347"/>
            <a:ext cx="3230094" cy="84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54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1"/>
            <a:ext cx="10668000" cy="39637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00205B"/>
              </a:buClr>
              <a:buFont typeface="Wingdings" panose="05000000000000000000" pitchFamily="2" charset="2"/>
              <a:buChar char="§"/>
              <a:defRPr sz="1600" b="1"/>
            </a:lvl1pPr>
            <a:lvl2pPr marL="685800" indent="-228600">
              <a:buClr>
                <a:srgbClr val="00205B"/>
              </a:buClr>
              <a:buFont typeface="Wingdings" panose="05000000000000000000" pitchFamily="2" charset="2"/>
              <a:buChar char="§"/>
              <a:defRPr sz="1400"/>
            </a:lvl2pPr>
            <a:lvl3pPr marL="1143000" indent="-228600">
              <a:buClr>
                <a:srgbClr val="00205B"/>
              </a:buClr>
              <a:buFont typeface="Wingdings" panose="05000000000000000000" pitchFamily="2" charset="2"/>
              <a:buChar char="§"/>
              <a:defRPr sz="1200"/>
            </a:lvl3pPr>
            <a:lvl4pPr marL="1600200" indent="-228600">
              <a:buClr>
                <a:srgbClr val="00205B"/>
              </a:buClr>
              <a:buFont typeface="Wingdings" panose="05000000000000000000" pitchFamily="2" charset="2"/>
              <a:buChar char="§"/>
              <a:defRPr sz="1100"/>
            </a:lvl4pPr>
            <a:lvl5pPr marL="2057400" indent="-228600">
              <a:buClr>
                <a:srgbClr val="00205B"/>
              </a:buClr>
              <a:buFont typeface="Wingdings" panose="05000000000000000000" pitchFamily="2" charset="2"/>
              <a:buChar char="§"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2000" y="228600"/>
            <a:ext cx="10668000" cy="54864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1800" b="1">
                <a:solidFill>
                  <a:srgbClr val="0B9AD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62000" y="849745"/>
            <a:ext cx="10668000" cy="0"/>
          </a:xfrm>
          <a:prstGeom prst="line">
            <a:avLst/>
          </a:prstGeom>
          <a:ln>
            <a:solidFill>
              <a:srgbClr val="009C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0002" y="6690258"/>
            <a:ext cx="761999" cy="123111"/>
          </a:xfrm>
          <a:prstGeom prst="rect">
            <a:avLst/>
          </a:prstGeom>
        </p:spPr>
        <p:txBody>
          <a:bodyPr wrap="square" tIns="0" bIns="0" anchor="ctr" anchorCtr="0">
            <a:spAutoFit/>
          </a:bodyPr>
          <a:lstStyle>
            <a:lvl1pPr algn="ctr">
              <a:defRPr sz="800" b="0" i="1">
                <a:solidFill>
                  <a:srgbClr val="0B9AD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98567C9-2CCE-1447-BCA1-E6C8B9F336C1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705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1"/>
            <a:ext cx="10668000" cy="3963785"/>
          </a:xfrm>
        </p:spPr>
        <p:txBody>
          <a:bodyPr>
            <a:normAutofit/>
          </a:bodyPr>
          <a:lstStyle>
            <a:lvl1pPr>
              <a:buClr>
                <a:srgbClr val="00205B"/>
              </a:buClr>
              <a:defRPr sz="1600"/>
            </a:lvl1pPr>
            <a:lvl2pPr>
              <a:buClr>
                <a:srgbClr val="00205B"/>
              </a:buClr>
              <a:defRPr sz="1400"/>
            </a:lvl2pPr>
            <a:lvl3pPr>
              <a:buClr>
                <a:srgbClr val="00205B"/>
              </a:buClr>
              <a:defRPr sz="1200"/>
            </a:lvl3pPr>
            <a:lvl4pPr>
              <a:buClr>
                <a:srgbClr val="00205B"/>
              </a:buClr>
              <a:defRPr sz="1100"/>
            </a:lvl4pPr>
            <a:lvl5pPr>
              <a:buClr>
                <a:srgbClr val="00205B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2000" y="228600"/>
            <a:ext cx="10668000" cy="548640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1">
                <a:solidFill>
                  <a:srgbClr val="0B9AD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62000" y="849745"/>
            <a:ext cx="10668000" cy="0"/>
          </a:xfrm>
          <a:prstGeom prst="line">
            <a:avLst/>
          </a:prstGeom>
          <a:ln>
            <a:solidFill>
              <a:srgbClr val="009C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0002" y="6690258"/>
            <a:ext cx="761999" cy="123111"/>
          </a:xfrm>
          <a:prstGeom prst="rect">
            <a:avLst/>
          </a:prstGeom>
        </p:spPr>
        <p:txBody>
          <a:bodyPr wrap="square" tIns="0" bIns="0" anchor="ctr" anchorCtr="0">
            <a:spAutoFit/>
          </a:bodyPr>
          <a:lstStyle>
            <a:lvl1pPr algn="ctr">
              <a:defRPr sz="800" b="0" i="1">
                <a:solidFill>
                  <a:srgbClr val="0B9AD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98567C9-2CCE-1447-BCA1-E6C8B9F336C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92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1"/>
            <a:ext cx="10668000" cy="3963785"/>
          </a:xfrm>
        </p:spPr>
        <p:txBody>
          <a:bodyPr>
            <a:normAutofit/>
          </a:bodyPr>
          <a:lstStyle>
            <a:lvl1pPr>
              <a:buClr>
                <a:srgbClr val="00205B"/>
              </a:buClr>
              <a:defRPr sz="1600"/>
            </a:lvl1pPr>
            <a:lvl2pPr>
              <a:buClr>
                <a:srgbClr val="00205B"/>
              </a:buClr>
              <a:defRPr sz="1400"/>
            </a:lvl2pPr>
            <a:lvl3pPr>
              <a:buClr>
                <a:srgbClr val="00205B"/>
              </a:buClr>
              <a:defRPr sz="1200"/>
            </a:lvl3pPr>
            <a:lvl4pPr>
              <a:buClr>
                <a:srgbClr val="00205B"/>
              </a:buClr>
              <a:defRPr sz="1100"/>
            </a:lvl4pPr>
            <a:lvl5pPr>
              <a:buClr>
                <a:srgbClr val="00205B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2000" y="228600"/>
            <a:ext cx="10668000" cy="548640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1">
                <a:solidFill>
                  <a:srgbClr val="0B9AD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62000" y="849745"/>
            <a:ext cx="10668000" cy="0"/>
          </a:xfrm>
          <a:prstGeom prst="line">
            <a:avLst/>
          </a:prstGeom>
          <a:ln>
            <a:solidFill>
              <a:srgbClr val="009C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0002" y="6690258"/>
            <a:ext cx="761999" cy="123111"/>
          </a:xfrm>
          <a:prstGeom prst="rect">
            <a:avLst/>
          </a:prstGeom>
        </p:spPr>
        <p:txBody>
          <a:bodyPr wrap="square" tIns="0" bIns="0" anchor="ctr" anchorCtr="0">
            <a:spAutoFit/>
          </a:bodyPr>
          <a:lstStyle>
            <a:lvl1pPr algn="ctr">
              <a:defRPr sz="800" b="0" i="1">
                <a:solidFill>
                  <a:srgbClr val="0B9AD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98567C9-2CCE-1447-BCA1-E6C8B9F336C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81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1"/>
            <a:ext cx="10668000" cy="3963785"/>
          </a:xfrm>
        </p:spPr>
        <p:txBody>
          <a:bodyPr>
            <a:normAutofit/>
          </a:bodyPr>
          <a:lstStyle>
            <a:lvl1pPr>
              <a:buClr>
                <a:srgbClr val="00205B"/>
              </a:buClr>
              <a:defRPr sz="1600"/>
            </a:lvl1pPr>
            <a:lvl2pPr>
              <a:buClr>
                <a:srgbClr val="00205B"/>
              </a:buClr>
              <a:defRPr sz="1400"/>
            </a:lvl2pPr>
            <a:lvl3pPr>
              <a:buClr>
                <a:srgbClr val="00205B"/>
              </a:buClr>
              <a:defRPr sz="1200"/>
            </a:lvl3pPr>
            <a:lvl4pPr>
              <a:buClr>
                <a:srgbClr val="00205B"/>
              </a:buClr>
              <a:defRPr sz="1100"/>
            </a:lvl4pPr>
            <a:lvl5pPr>
              <a:buClr>
                <a:srgbClr val="00205B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2000" y="228600"/>
            <a:ext cx="10668000" cy="548640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1">
                <a:solidFill>
                  <a:srgbClr val="0B9AD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62000" y="849745"/>
            <a:ext cx="10668000" cy="0"/>
          </a:xfrm>
          <a:prstGeom prst="line">
            <a:avLst/>
          </a:prstGeom>
          <a:ln>
            <a:solidFill>
              <a:srgbClr val="009C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0002" y="6690258"/>
            <a:ext cx="761999" cy="123111"/>
          </a:xfrm>
          <a:prstGeom prst="rect">
            <a:avLst/>
          </a:prstGeom>
        </p:spPr>
        <p:txBody>
          <a:bodyPr wrap="square" tIns="0" bIns="0" anchor="ctr" anchorCtr="0">
            <a:spAutoFit/>
          </a:bodyPr>
          <a:lstStyle>
            <a:lvl1pPr algn="ctr">
              <a:defRPr sz="800" b="0" i="1">
                <a:solidFill>
                  <a:srgbClr val="0B9AD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98567C9-2CCE-1447-BCA1-E6C8B9F336C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71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1"/>
            <a:ext cx="10668000" cy="3963785"/>
          </a:xfrm>
        </p:spPr>
        <p:txBody>
          <a:bodyPr>
            <a:normAutofit/>
          </a:bodyPr>
          <a:lstStyle>
            <a:lvl1pPr>
              <a:buClr>
                <a:srgbClr val="00205B"/>
              </a:buClr>
              <a:defRPr sz="1600"/>
            </a:lvl1pPr>
            <a:lvl2pPr>
              <a:buClr>
                <a:srgbClr val="00205B"/>
              </a:buClr>
              <a:defRPr sz="1400"/>
            </a:lvl2pPr>
            <a:lvl3pPr>
              <a:buClr>
                <a:srgbClr val="00205B"/>
              </a:buClr>
              <a:defRPr sz="1200"/>
            </a:lvl3pPr>
            <a:lvl4pPr>
              <a:buClr>
                <a:srgbClr val="00205B"/>
              </a:buClr>
              <a:defRPr sz="1100"/>
            </a:lvl4pPr>
            <a:lvl5pPr>
              <a:buClr>
                <a:srgbClr val="00205B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2000" y="228600"/>
            <a:ext cx="10668000" cy="548640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1">
                <a:solidFill>
                  <a:srgbClr val="0B9AD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62000" y="849745"/>
            <a:ext cx="10668000" cy="0"/>
          </a:xfrm>
          <a:prstGeom prst="line">
            <a:avLst/>
          </a:prstGeom>
          <a:ln>
            <a:solidFill>
              <a:srgbClr val="009C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0002" y="6690258"/>
            <a:ext cx="761999" cy="123111"/>
          </a:xfrm>
          <a:prstGeom prst="rect">
            <a:avLst/>
          </a:prstGeom>
        </p:spPr>
        <p:txBody>
          <a:bodyPr wrap="square" tIns="0" bIns="0" anchor="ctr" anchorCtr="0">
            <a:spAutoFit/>
          </a:bodyPr>
          <a:lstStyle>
            <a:lvl1pPr algn="ctr">
              <a:defRPr sz="800" b="0" i="1">
                <a:solidFill>
                  <a:srgbClr val="0B9AD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98567C9-2CCE-1447-BCA1-E6C8B9F336C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64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3"/>
          <p:cNvSpPr txBox="1">
            <a:spLocks noChangeArrowheads="1"/>
          </p:cNvSpPr>
          <p:nvPr userDrawn="1"/>
        </p:nvSpPr>
        <p:spPr bwMode="auto">
          <a:xfrm>
            <a:off x="762000" y="6692378"/>
            <a:ext cx="2153477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tIns="0" bIns="0">
            <a:spAutoFit/>
          </a:bodyPr>
          <a:lstStyle>
            <a:lvl1pPr eaLnBrk="0" hangingPunct="0">
              <a:defRPr>
                <a:solidFill>
                  <a:srgbClr val="0048B9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8B9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8B9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8B9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8B9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800" b="0" i="1" dirty="0" err="1">
                <a:solidFill>
                  <a:srgbClr val="0B9AD6"/>
                </a:solidFill>
                <a:latin typeface="Arial" charset="0"/>
                <a:ea typeface="Arial" charset="0"/>
                <a:cs typeface="Arial" charset="0"/>
              </a:rPr>
              <a:t>www.lyondellbasell.com</a:t>
            </a:r>
            <a:endParaRPr lang="en-US" altLang="en-US" sz="800" b="0" i="1" dirty="0">
              <a:solidFill>
                <a:srgbClr val="0B9AD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5" t="94283" r="465" b="3934"/>
          <a:stretch/>
        </p:blipFill>
        <p:spPr>
          <a:xfrm>
            <a:off x="-4294" y="6445876"/>
            <a:ext cx="12194663" cy="22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2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8" r:id="rId3"/>
    <p:sldLayoutId id="2147483689" r:id="rId4"/>
    <p:sldLayoutId id="2147483690" r:id="rId5"/>
    <p:sldLayoutId id="2147483691" r:id="rId6"/>
    <p:sldLayoutId id="2147483694" r:id="rId7"/>
    <p:sldLayoutId id="2147483695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 userDrawn="1">
          <p15:clr>
            <a:srgbClr val="F26B43"/>
          </p15:clr>
        </p15:guide>
        <p15:guide id="2" pos="480" userDrawn="1">
          <p15:clr>
            <a:srgbClr val="F26B43"/>
          </p15:clr>
        </p15:guide>
        <p15:guide id="3" orient="horz" pos="7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nam11.safelinks.protection.outlook.com/?url=http%3A%2F%2Fwww.lyondellbasell.com%2F&amp;data=05%7C01%7CNadia.Ouartani%40lyondellbasell.com%7C3b8b76867d6640fa76db08da9aec519b%7Cfbe6208106d8481dbaa034149cfefa5f%7C0%7C0%7C637992637017653285%7CUnknown%7CTWFpbGZsb3d8eyJWIjoiMC4wLjAwMDAiLCJQIjoiV2luMzIiLCJBTiI6Ik1haWwiLCJXVCI6Mn0%3D%7C3000%7C%7C%7C&amp;sdata=YEFcmdSQ8gU3PKwF5feJYAn4CkWct9mA7vKqv4L1hV8%3D&amp;reserved=0" TargetMode="External"/><Relationship Id="rId4" Type="http://schemas.openxmlformats.org/officeDocument/2006/relationships/hyperlink" Target="mailto:Nadia.Ouartani@lyondellbasell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15769"/>
            <a:ext cx="9734282" cy="612648"/>
          </a:xfrm>
        </p:spPr>
        <p:txBody>
          <a:bodyPr>
            <a:noAutofit/>
          </a:bodyPr>
          <a:lstStyle/>
          <a:p>
            <a:br>
              <a:rPr lang="en-US" sz="2800" dirty="0"/>
            </a:br>
            <a:r>
              <a:rPr lang="en-US" sz="2800" dirty="0" err="1"/>
              <a:t>Stratégie</a:t>
            </a:r>
            <a:r>
              <a:rPr lang="en-US" sz="2800" dirty="0"/>
              <a:t> </a:t>
            </a:r>
            <a:r>
              <a:rPr lang="en-US" sz="2800" dirty="0" err="1"/>
              <a:t>amiante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9970573" y="6692378"/>
            <a:ext cx="138488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tIns="0" bIns="0">
            <a:spAutoFit/>
          </a:bodyPr>
          <a:lstStyle>
            <a:lvl1pPr eaLnBrk="0" hangingPunct="0">
              <a:defRPr>
                <a:solidFill>
                  <a:srgbClr val="0048B9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8B9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8B9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8B9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8B9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800" i="1" dirty="0">
                <a:solidFill>
                  <a:srgbClr val="0B9AD6"/>
                </a:solidFill>
                <a:ea typeface="Arial" charset="0"/>
                <a:cs typeface="Arial" charset="0"/>
              </a:rPr>
              <a:t>Company confidential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7D5077A-A3C3-4A3A-8800-8BCAE176A648}"/>
              </a:ext>
            </a:extLst>
          </p:cNvPr>
          <p:cNvSpPr txBox="1"/>
          <p:nvPr/>
        </p:nvSpPr>
        <p:spPr>
          <a:xfrm>
            <a:off x="809500" y="40253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Nadia Ouartani</a:t>
            </a:r>
            <a:endParaRPr lang="fr-FR" b="1" dirty="0">
              <a:solidFill>
                <a:srgbClr val="425563"/>
              </a:solidFill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4F05478F-57E0-15A5-5899-AEDF5D1804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31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2" y="2425779"/>
            <a:ext cx="10668000" cy="935092"/>
          </a:xfrm>
        </p:spPr>
        <p:txBody>
          <a:bodyPr>
            <a:noAutofit/>
          </a:bodyPr>
          <a:lstStyle/>
          <a:p>
            <a:r>
              <a:rPr lang="en-US" sz="2800" dirty="0"/>
              <a:t> RAT</a:t>
            </a:r>
            <a:br>
              <a:rPr lang="en-US" sz="2800" dirty="0"/>
            </a:br>
            <a:r>
              <a:rPr lang="en-US" sz="2800" dirty="0"/>
              <a:t> NFX 46-100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9970573" y="6692378"/>
            <a:ext cx="138488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tIns="0" bIns="0">
            <a:spAutoFit/>
          </a:bodyPr>
          <a:lstStyle>
            <a:lvl1pPr eaLnBrk="0" hangingPunct="0">
              <a:defRPr>
                <a:solidFill>
                  <a:srgbClr val="0048B9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8B9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8B9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8B9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8B9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800" i="1" dirty="0">
                <a:solidFill>
                  <a:srgbClr val="0B9AD6"/>
                </a:solidFill>
                <a:ea typeface="Arial" charset="0"/>
                <a:cs typeface="Arial" charset="0"/>
              </a:rPr>
              <a:t>Company confidential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54F631C4-DB82-352B-D419-B97E901CA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95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 anchor="b" anchorCtr="0">
            <a:normAutofit/>
          </a:bodyPr>
          <a:lstStyle/>
          <a:p>
            <a:r>
              <a:rPr lang="fr-FR" dirty="0"/>
              <a:t>L’amiante sur le site : RAT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11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F47EE1E-FFBD-4387-AE82-12367F3E7AC1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8" name="Triangle isocèle 7">
              <a:extLst>
                <a:ext uri="{FF2B5EF4-FFF2-40B4-BE49-F238E27FC236}">
                  <a16:creationId xmlns:a16="http://schemas.microsoft.com/office/drawing/2014/main" id="{A863AE8C-460E-45F1-A577-651C9A8E83DD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49839F-421E-498A-B4DB-BEBC319CC5C5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A0093457-BB6E-7DB7-A369-ED7669DDC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21987" y="1143000"/>
            <a:ext cx="3948025" cy="3963988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EFC44E1-E771-2779-E15C-7F8940370D92}"/>
              </a:ext>
            </a:extLst>
          </p:cNvPr>
          <p:cNvSpPr txBox="1"/>
          <p:nvPr/>
        </p:nvSpPr>
        <p:spPr>
          <a:xfrm>
            <a:off x="3575176" y="899562"/>
            <a:ext cx="6231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ial"/>
                <a:cs typeface="Arial"/>
              </a:rPr>
              <a:t>Fiche d’Expression des Besoins pour le RAT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27FC57-889B-9A96-C647-5C01C4A23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176" y="1232228"/>
            <a:ext cx="4642323" cy="53971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543ACC-8FC5-CEE5-0A0E-0D4C3540F2A3}"/>
              </a:ext>
            </a:extLst>
          </p:cNvPr>
          <p:cNvSpPr/>
          <p:nvPr/>
        </p:nvSpPr>
        <p:spPr>
          <a:xfrm>
            <a:off x="7015495" y="1210996"/>
            <a:ext cx="1202004" cy="2103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657578B4-3D87-F130-5078-E3B5317D8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18FB891-5028-1E72-F9D7-331F07FE1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197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anchor="b" anchorCtr="0"/>
          <a:lstStyle/>
          <a:p>
            <a:r>
              <a:rPr lang="fr-FR" dirty="0"/>
              <a:t>L’amiante sur le site : </a:t>
            </a:r>
            <a:r>
              <a:rPr lang="en-US" dirty="0" err="1"/>
              <a:t>Historique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9970573" y="6692378"/>
            <a:ext cx="138488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tIns="0" bIns="0">
            <a:spAutoFit/>
          </a:bodyPr>
          <a:lstStyle>
            <a:lvl1pPr eaLnBrk="0" hangingPunct="0">
              <a:defRPr>
                <a:solidFill>
                  <a:srgbClr val="0048B9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8B9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8B9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8B9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8B9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800" i="1" dirty="0">
                <a:solidFill>
                  <a:srgbClr val="0B9AD6"/>
                </a:solidFill>
                <a:ea typeface="Arial" charset="0"/>
                <a:cs typeface="Arial" charset="0"/>
              </a:rPr>
              <a:t>Company confidential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1D5D181-96B5-467F-83B2-105C8B459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45" y="972916"/>
            <a:ext cx="11486509" cy="4680752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54A527D4-158D-FA24-E3FF-AD8CCC6D477A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5" name="Triangle isocèle 4">
              <a:extLst>
                <a:ext uri="{FF2B5EF4-FFF2-40B4-BE49-F238E27FC236}">
                  <a16:creationId xmlns:a16="http://schemas.microsoft.com/office/drawing/2014/main" id="{4FE27EE8-337E-D9B0-2A62-A5F327C21176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2EC74F2-AC19-BD5F-E97D-31D9A01CEF2B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683F831-D065-04DA-F3DD-34C98162B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7DA43C7-F3FA-A63E-9558-E2D514698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27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anchor="b" anchorCtr="0"/>
          <a:lstStyle/>
          <a:p>
            <a:r>
              <a:rPr lang="fr-FR" dirty="0"/>
              <a:t>Stratégie d’analyse RAT : analyse documentaire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9970573" y="6692378"/>
            <a:ext cx="138488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tIns="0" bIns="0">
            <a:spAutoFit/>
          </a:bodyPr>
          <a:lstStyle>
            <a:lvl1pPr eaLnBrk="0" hangingPunct="0">
              <a:defRPr>
                <a:solidFill>
                  <a:srgbClr val="0048B9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8B9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8B9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8B9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8B9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800" i="1" dirty="0">
                <a:solidFill>
                  <a:srgbClr val="0B9AD6"/>
                </a:solidFill>
                <a:ea typeface="Arial" charset="0"/>
                <a:cs typeface="Arial" charset="0"/>
              </a:rPr>
              <a:t>Company confidential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D8A6FB0-0E15-40C9-9896-4540B18FA7CE}"/>
              </a:ext>
            </a:extLst>
          </p:cNvPr>
          <p:cNvSpPr txBox="1">
            <a:spLocks/>
          </p:cNvSpPr>
          <p:nvPr/>
        </p:nvSpPr>
        <p:spPr>
          <a:xfrm>
            <a:off x="1371326" y="1119818"/>
            <a:ext cx="9984131" cy="1509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205B"/>
              </a:buClr>
              <a:buFont typeface="LucidaGrande" charset="0"/>
              <a:buChar char="■"/>
              <a:defRPr sz="1600" b="1" kern="12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205B"/>
              </a:buClr>
              <a:buFont typeface="LucidaGrande" charset="0"/>
              <a:buChar char="▪"/>
              <a:defRPr sz="1400" b="0" i="0" kern="12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205B"/>
              </a:buClr>
              <a:buFont typeface="LucidaGrande" charset="0"/>
              <a:buChar char="▪"/>
              <a:defRPr sz="1200" b="0" i="0" kern="12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205B"/>
              </a:buClr>
              <a:buFont typeface="LucidaGrande" charset="0"/>
              <a:buChar char="-"/>
              <a:defRPr sz="1100" b="0" i="0" kern="12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205B"/>
              </a:buClr>
              <a:buFont typeface="LucidaGrande" charset="0"/>
              <a:buChar char="⁃"/>
              <a:defRPr sz="1100" b="0" i="0" kern="12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Analyse du scope TA (réunions de phasage en préparation et </a:t>
            </a:r>
            <a:r>
              <a:rPr lang="fr-FR" dirty="0" err="1"/>
              <a:t>diag</a:t>
            </a:r>
            <a:r>
              <a:rPr lang="fr-FR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Revue de toutes les interventions sur lignes et équipements (statique, </a:t>
            </a:r>
            <a:r>
              <a:rPr lang="fr-FR" dirty="0" err="1"/>
              <a:t>rotating</a:t>
            </a:r>
            <a:r>
              <a:rPr lang="fr-FR" dirty="0"/>
              <a:t>, EIA, projet)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1</a:t>
            </a:r>
            <a:r>
              <a:rPr lang="fr-FR" baseline="30000" dirty="0"/>
              <a:t>ère</a:t>
            </a:r>
            <a:r>
              <a:rPr lang="fr-FR" dirty="0"/>
              <a:t> analyse documentaire: date d’installation du matériel ou de dernière intervention</a:t>
            </a: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A2F7FB36-3BDA-4960-BC1B-9627BE3060C7}"/>
              </a:ext>
            </a:extLst>
          </p:cNvPr>
          <p:cNvSpPr/>
          <p:nvPr/>
        </p:nvSpPr>
        <p:spPr>
          <a:xfrm>
            <a:off x="1371326" y="2762794"/>
            <a:ext cx="9167429" cy="11759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FFA9539-F05D-4317-B25B-77C5B312A46F}"/>
              </a:ext>
            </a:extLst>
          </p:cNvPr>
          <p:cNvCxnSpPr/>
          <p:nvPr/>
        </p:nvCxnSpPr>
        <p:spPr>
          <a:xfrm>
            <a:off x="4329249" y="2578128"/>
            <a:ext cx="0" cy="64443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AB5B708-B154-4ECB-B3AD-0B81928CAA3B}"/>
              </a:ext>
            </a:extLst>
          </p:cNvPr>
          <p:cNvSpPr txBox="1"/>
          <p:nvPr/>
        </p:nvSpPr>
        <p:spPr>
          <a:xfrm>
            <a:off x="3996014" y="2354746"/>
            <a:ext cx="1168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2005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6E7727A-ED2E-4287-89D2-A0C7504C1EF2}"/>
              </a:ext>
            </a:extLst>
          </p:cNvPr>
          <p:cNvSpPr txBox="1"/>
          <p:nvPr/>
        </p:nvSpPr>
        <p:spPr>
          <a:xfrm>
            <a:off x="2187752" y="3027601"/>
            <a:ext cx="1697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Prélèvement systématique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3FF3766-3DEA-442F-A4D6-C79D9524E4DC}"/>
              </a:ext>
            </a:extLst>
          </p:cNvPr>
          <p:cNvCxnSpPr/>
          <p:nvPr/>
        </p:nvCxnSpPr>
        <p:spPr>
          <a:xfrm>
            <a:off x="6368981" y="2549897"/>
            <a:ext cx="0" cy="64443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B538364-7BD7-453B-B644-39141CCA2B21}"/>
              </a:ext>
            </a:extLst>
          </p:cNvPr>
          <p:cNvCxnSpPr/>
          <p:nvPr/>
        </p:nvCxnSpPr>
        <p:spPr>
          <a:xfrm>
            <a:off x="8520249" y="2549897"/>
            <a:ext cx="0" cy="64443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642FA6B0-7648-45E3-98AC-9A18F3480DE1}"/>
              </a:ext>
            </a:extLst>
          </p:cNvPr>
          <p:cNvSpPr txBox="1"/>
          <p:nvPr/>
        </p:nvSpPr>
        <p:spPr>
          <a:xfrm>
            <a:off x="5955040" y="2365231"/>
            <a:ext cx="1168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 2010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96A725A-11FF-403B-B4BF-0B884688562F}"/>
              </a:ext>
            </a:extLst>
          </p:cNvPr>
          <p:cNvSpPr txBox="1"/>
          <p:nvPr/>
        </p:nvSpPr>
        <p:spPr>
          <a:xfrm>
            <a:off x="8071229" y="2354746"/>
            <a:ext cx="1168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TA 2016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79CDE2C-D1BB-425C-883B-4B3B079BE590}"/>
              </a:ext>
            </a:extLst>
          </p:cNvPr>
          <p:cNvSpPr txBox="1"/>
          <p:nvPr/>
        </p:nvSpPr>
        <p:spPr>
          <a:xfrm>
            <a:off x="4580032" y="3258758"/>
            <a:ext cx="4426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Analyse documentaire si fiable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C0B9D1F7-CCE4-4D53-B1D9-0DD4CC3D0194}"/>
              </a:ext>
            </a:extLst>
          </p:cNvPr>
          <p:cNvSpPr txBox="1">
            <a:spLocks/>
          </p:cNvSpPr>
          <p:nvPr/>
        </p:nvSpPr>
        <p:spPr>
          <a:xfrm>
            <a:off x="3545487" y="3849439"/>
            <a:ext cx="4819105" cy="2719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205B"/>
              </a:buClr>
              <a:buFont typeface="LucidaGrande" charset="0"/>
              <a:buChar char="■"/>
              <a:defRPr sz="1600" b="1" kern="12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205B"/>
              </a:buClr>
              <a:buFont typeface="LucidaGrande" charset="0"/>
              <a:buChar char="▪"/>
              <a:defRPr sz="1400" b="0" i="0" kern="12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205B"/>
              </a:buClr>
              <a:buFont typeface="LucidaGrande" charset="0"/>
              <a:buChar char="▪"/>
              <a:defRPr sz="1200" b="0" i="0" kern="12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205B"/>
              </a:buClr>
              <a:buFont typeface="LucidaGrande" charset="0"/>
              <a:buChar char="-"/>
              <a:defRPr sz="1100" b="0" i="0" kern="12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205B"/>
              </a:buClr>
              <a:buFont typeface="LucidaGrande" charset="0"/>
              <a:buChar char="⁃"/>
              <a:defRPr sz="1100" b="0" i="0" kern="1200">
                <a:solidFill>
                  <a:srgbClr val="425563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Base documentaire pour analyse</a:t>
            </a:r>
          </a:p>
          <a:p>
            <a:pPr lvl="1"/>
            <a:r>
              <a:rPr lang="fr-FR" dirty="0"/>
              <a:t>Scope TA 2022</a:t>
            </a:r>
          </a:p>
          <a:p>
            <a:pPr lvl="1"/>
            <a:r>
              <a:rPr lang="fr-FR" dirty="0"/>
              <a:t>Scopes TA 2010 et 2016</a:t>
            </a:r>
          </a:p>
          <a:p>
            <a:pPr lvl="1"/>
            <a:r>
              <a:rPr lang="fr-FR" dirty="0"/>
              <a:t>Fiches techniques des appareils</a:t>
            </a:r>
          </a:p>
          <a:p>
            <a:pPr lvl="1"/>
            <a:r>
              <a:rPr lang="fr-FR" dirty="0"/>
              <a:t>Programmes PIS/CUI gérés par inspection</a:t>
            </a:r>
          </a:p>
          <a:p>
            <a:pPr lvl="1"/>
            <a:r>
              <a:rPr lang="fr-FR" dirty="0"/>
              <a:t>Base de données soupapes gérée par inspection</a:t>
            </a:r>
          </a:p>
          <a:p>
            <a:pPr lvl="1"/>
            <a:r>
              <a:rPr lang="fr-FR" dirty="0"/>
              <a:t>Standard de construction </a:t>
            </a:r>
          </a:p>
          <a:p>
            <a:pPr lvl="1"/>
            <a:r>
              <a:rPr lang="fr-FR" dirty="0"/>
              <a:t>Plans d’équipements</a:t>
            </a:r>
          </a:p>
          <a:p>
            <a:pPr lvl="1"/>
            <a:r>
              <a:rPr lang="fr-FR" dirty="0"/>
              <a:t>Base de données usine : SAP</a:t>
            </a:r>
          </a:p>
          <a:p>
            <a:pPr lvl="1"/>
            <a:r>
              <a:rPr lang="fr-FR" dirty="0"/>
              <a:t>Communication Fournisseurs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C4C081F-2EF0-66D2-3645-C953B407AAF0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5" name="Triangle isocèle 4">
              <a:extLst>
                <a:ext uri="{FF2B5EF4-FFF2-40B4-BE49-F238E27FC236}">
                  <a16:creationId xmlns:a16="http://schemas.microsoft.com/office/drawing/2014/main" id="{458B0993-0A50-D955-E458-ED8927866BF5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38085A-6F18-A8E1-5437-3E13C5A7EC50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19" name="Picture 8">
            <a:extLst>
              <a:ext uri="{FF2B5EF4-FFF2-40B4-BE49-F238E27FC236}">
                <a16:creationId xmlns:a16="http://schemas.microsoft.com/office/drawing/2014/main" id="{DE05614A-2C33-145A-CC6B-AF9FB5C4D0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69E6F75-628D-F6D1-CBFE-5E91FF460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52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695999E-0EB8-4FAA-A95D-C86BEBCB7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L’amiante sur le site : Fiche technique équipement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C962C5-92AA-4ECC-9FD4-2935474AA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8D15A49-C6AC-4972-B7B9-B1B57AFB3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6" y="941843"/>
            <a:ext cx="6114821" cy="2183159"/>
          </a:xfrm>
          <a:prstGeom prst="rect">
            <a:avLst/>
          </a:prstGeom>
        </p:spPr>
      </p:pic>
      <p:pic>
        <p:nvPicPr>
          <p:cNvPr id="7" name="Espace réservé du contenu 5">
            <a:extLst>
              <a:ext uri="{FF2B5EF4-FFF2-40B4-BE49-F238E27FC236}">
                <a16:creationId xmlns:a16="http://schemas.microsoft.com/office/drawing/2014/main" id="{A9F2193E-91E3-4209-BC18-D9D169A00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30457" y="1140801"/>
            <a:ext cx="3455132" cy="4322983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632045-30E1-4387-907F-C5CE80B19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83" y="3323069"/>
            <a:ext cx="3577046" cy="214071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516C4E9-FB07-465F-9711-6976B64B5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1544" y="3429000"/>
            <a:ext cx="4213316" cy="1431063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C8FCD79-3E4B-4C9A-AE49-EB5416B3E5C0}"/>
              </a:ext>
            </a:extLst>
          </p:cNvPr>
          <p:cNvCxnSpPr/>
          <p:nvPr/>
        </p:nvCxnSpPr>
        <p:spPr>
          <a:xfrm flipH="1">
            <a:off x="3370217" y="3944983"/>
            <a:ext cx="591327" cy="915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34C74EA-2BC6-4E7D-AAA4-B47971543013}"/>
              </a:ext>
            </a:extLst>
          </p:cNvPr>
          <p:cNvCxnSpPr>
            <a:cxnSpLocks/>
          </p:cNvCxnSpPr>
          <p:nvPr/>
        </p:nvCxnSpPr>
        <p:spPr>
          <a:xfrm flipV="1">
            <a:off x="7910921" y="2873829"/>
            <a:ext cx="823776" cy="1375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88A96B10-16B2-369F-734C-E6A2D41A21EA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5" name="Triangle isocèle 4">
              <a:extLst>
                <a:ext uri="{FF2B5EF4-FFF2-40B4-BE49-F238E27FC236}">
                  <a16:creationId xmlns:a16="http://schemas.microsoft.com/office/drawing/2014/main" id="{524B3191-8416-C73E-3D8A-DD9ED653AA58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662FEB6-16AD-481D-C3AD-8394ACA7FC5B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10" name="Picture 8">
            <a:extLst>
              <a:ext uri="{FF2B5EF4-FFF2-40B4-BE49-F238E27FC236}">
                <a16:creationId xmlns:a16="http://schemas.microsoft.com/office/drawing/2014/main" id="{1E88C742-E94C-A48A-11CD-4F0E9383A6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9172F82-E254-F5EB-C6B6-F32AF7E3C5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60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0F0E4E-BC99-4CF6-84AD-0F3129DE7F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7750" y="228600"/>
            <a:ext cx="10382250" cy="548640"/>
          </a:xfrm>
        </p:spPr>
        <p:txBody>
          <a:bodyPr/>
          <a:lstStyle/>
          <a:p>
            <a:r>
              <a:rPr lang="fr-FR" dirty="0"/>
              <a:t>L’amiante sur le site : Logiciel de gestion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DA5BE4-9499-451F-8AE7-59BACCA8F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B21B2AB3-BA04-4452-AEF4-52C89ED25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39" y="894526"/>
            <a:ext cx="9839515" cy="507846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FE012632-F6F7-ABE5-BEC9-29A6921388A3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5" name="Triangle isocèle 4">
              <a:extLst>
                <a:ext uri="{FF2B5EF4-FFF2-40B4-BE49-F238E27FC236}">
                  <a16:creationId xmlns:a16="http://schemas.microsoft.com/office/drawing/2014/main" id="{C87D3C06-DEA5-5D11-C0CA-BF8910FC31DD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7ADF3E-1D0E-03F3-C9A4-69F4510DFBB7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42F80277-C256-EE52-5514-3CCF018E2A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EFBEB34-6459-EBA3-CBEA-3980FA1E6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47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B4C8E74-26A0-462E-8CE5-D78229B331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7750" y="228600"/>
            <a:ext cx="10382250" cy="548640"/>
          </a:xfrm>
        </p:spPr>
        <p:txBody>
          <a:bodyPr/>
          <a:lstStyle/>
          <a:p>
            <a:r>
              <a:rPr lang="fr-FR" dirty="0"/>
              <a:t>L’amiante sur le site : Logiciel de gestion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BCB4FC-4DE5-4530-B0C0-E6FAB325E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8AB9D53-27B2-4CB1-A346-54F97846B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786" y="931493"/>
            <a:ext cx="9580427" cy="5454495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D8FA6BD-82DD-FD1E-FBE6-75710FD6D4BD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5" name="Triangle isocèle 4">
              <a:extLst>
                <a:ext uri="{FF2B5EF4-FFF2-40B4-BE49-F238E27FC236}">
                  <a16:creationId xmlns:a16="http://schemas.microsoft.com/office/drawing/2014/main" id="{875FEE60-0371-7C9B-E1F5-72AA4AC12BCC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E93C721-6D2C-6806-6599-ED141A1D401D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62958654-3317-6F50-11B0-416054B4A0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CB31638-212C-FCA1-8904-BBF349A70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73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7F6E9FB4-030E-4C52-BFFE-BC67A6070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334589"/>
            <a:ext cx="5512329" cy="3963988"/>
          </a:xfr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DCE260-2E2A-48DD-9B25-833A8A7D4D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L’amiante sur le site : Logiciel de gestion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77EA64-B864-42BD-9469-2ACFCD1E3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5859E58-F1F2-46D0-A9A4-D83238F38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398" y="1290615"/>
            <a:ext cx="5125769" cy="4051935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47D56CA-7A95-4181-9056-5B5EB9A5E4F3}"/>
              </a:ext>
            </a:extLst>
          </p:cNvPr>
          <p:cNvCxnSpPr>
            <a:cxnSpLocks/>
          </p:cNvCxnSpPr>
          <p:nvPr/>
        </p:nvCxnSpPr>
        <p:spPr>
          <a:xfrm>
            <a:off x="3213463" y="2177143"/>
            <a:ext cx="4032068" cy="1132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E1F74879-705F-0E78-FA09-AE008A6EC119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5" name="Triangle isocèle 4">
              <a:extLst>
                <a:ext uri="{FF2B5EF4-FFF2-40B4-BE49-F238E27FC236}">
                  <a16:creationId xmlns:a16="http://schemas.microsoft.com/office/drawing/2014/main" id="{90455AD4-B08B-5980-305E-9E07F1E9E65F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8103EA-0DAD-297F-B600-9A51333AFC8F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169CA14-0021-6201-E001-A90DD1C65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24216DB-56E0-7133-65BC-1806702B5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60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776689-C0F3-458F-AF2C-B29661F42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7750" y="228600"/>
            <a:ext cx="10382250" cy="548640"/>
          </a:xfrm>
        </p:spPr>
        <p:txBody>
          <a:bodyPr/>
          <a:lstStyle/>
          <a:p>
            <a:r>
              <a:rPr lang="fr-FR" dirty="0"/>
              <a:t>L’amiante sur le site : transcription sur PID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4677B2-884C-489D-98FC-4C7A9E95F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B3D6081-A0C5-2BCE-1874-5CB8A33CC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463" y="861622"/>
            <a:ext cx="6839905" cy="5591955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8B59CE22-948A-C1E5-9762-0AA147679A62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11" name="Triangle isocèle 10">
              <a:extLst>
                <a:ext uri="{FF2B5EF4-FFF2-40B4-BE49-F238E27FC236}">
                  <a16:creationId xmlns:a16="http://schemas.microsoft.com/office/drawing/2014/main" id="{3044FE8E-F349-BF51-04E6-C7F5F9366AF1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44F57C-AAC0-C81C-7E82-16ED179388E8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2" name="Picture 8">
            <a:extLst>
              <a:ext uri="{FF2B5EF4-FFF2-40B4-BE49-F238E27FC236}">
                <a16:creationId xmlns:a16="http://schemas.microsoft.com/office/drawing/2014/main" id="{C39E9610-AC5A-62AE-DAE4-53C489B9AF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9040C5B-F944-2C26-504C-08314B73A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6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DC5EB6-A770-49D1-A17B-9B4D0E613E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L’amiante sur le site : transcription sur FT de mise a disposition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450225-3854-49B6-ACCF-ED65B521D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8EFFB82-FEB0-95D4-DAF6-F9016F558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995" y="890139"/>
            <a:ext cx="6688173" cy="5530249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E3F73F81-357D-F0C8-A288-367016D9EABB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8" name="Triangle isocèle 7">
              <a:extLst>
                <a:ext uri="{FF2B5EF4-FFF2-40B4-BE49-F238E27FC236}">
                  <a16:creationId xmlns:a16="http://schemas.microsoft.com/office/drawing/2014/main" id="{6CBA7731-A609-C852-BE19-6299147F5C53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CB62CA4-B446-D6D4-1A1C-CF18428967FB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2" name="Picture 8">
            <a:extLst>
              <a:ext uri="{FF2B5EF4-FFF2-40B4-BE49-F238E27FC236}">
                <a16:creationId xmlns:a16="http://schemas.microsoft.com/office/drawing/2014/main" id="{C4291F24-D77F-1AF0-675F-5E2BE5EA06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E9E2A0D-95BB-04B0-2076-04547EC8E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02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11452" y="1143002"/>
            <a:ext cx="9096756" cy="2285999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fr-FR" sz="1400" dirty="0"/>
              <a:t>La réglementation interdit l’utilisation de l’amiante depuis 1997 en France et 2005 en Europe</a:t>
            </a:r>
          </a:p>
          <a:p>
            <a:pPr marL="0" indent="0">
              <a:spcBef>
                <a:spcPts val="0"/>
              </a:spcBef>
              <a:buNone/>
            </a:pPr>
            <a:endParaRPr lang="fr-FR" sz="1400" dirty="0"/>
          </a:p>
          <a:p>
            <a:pPr marL="0" indent="0">
              <a:spcBef>
                <a:spcPts val="0"/>
              </a:spcBef>
              <a:buNone/>
            </a:pPr>
            <a:endParaRPr lang="fr-FR" sz="1400" dirty="0"/>
          </a:p>
          <a:p>
            <a:pPr>
              <a:spcBef>
                <a:spcPts val="0"/>
              </a:spcBef>
            </a:pPr>
            <a:r>
              <a:rPr lang="fr-FR" sz="1400" dirty="0"/>
              <a:t>Obligation pour les immeubles bâtis d’avoir un </a:t>
            </a:r>
            <a:r>
              <a:rPr lang="fr-FR" sz="1400" b="1" dirty="0"/>
              <a:t>D</a:t>
            </a:r>
            <a:r>
              <a:rPr lang="fr-FR" sz="1400" dirty="0"/>
              <a:t>ossier </a:t>
            </a:r>
            <a:r>
              <a:rPr lang="fr-FR" sz="1400" b="1" dirty="0"/>
              <a:t>T</a:t>
            </a:r>
            <a:r>
              <a:rPr lang="fr-FR" sz="1400" dirty="0"/>
              <a:t>echnique </a:t>
            </a:r>
            <a:r>
              <a:rPr lang="fr-FR" sz="1400" b="1" dirty="0"/>
              <a:t>A</a:t>
            </a:r>
            <a:r>
              <a:rPr lang="fr-FR" sz="1400" dirty="0"/>
              <a:t>miante (</a:t>
            </a:r>
            <a:r>
              <a:rPr lang="fr-FR" sz="1400" b="1" dirty="0"/>
              <a:t>DTA</a:t>
            </a:r>
            <a:r>
              <a:rPr lang="fr-FR" sz="1400" dirty="0"/>
              <a:t>) </a:t>
            </a:r>
            <a:r>
              <a:rPr lang="fr-FR" sz="1400" b="1" i="1" u="sng" dirty="0"/>
              <a:t>Code de la santé publique</a:t>
            </a:r>
          </a:p>
          <a:p>
            <a:pPr lvl="1">
              <a:spcBef>
                <a:spcPts val="0"/>
              </a:spcBef>
            </a:pPr>
            <a:r>
              <a:rPr lang="fr-FR" dirty="0"/>
              <a:t>Décret 2011-629</a:t>
            </a:r>
          </a:p>
          <a:p>
            <a:pPr lvl="1">
              <a:spcBef>
                <a:spcPts val="0"/>
              </a:spcBef>
            </a:pPr>
            <a:r>
              <a:rPr lang="fr-FR" dirty="0"/>
              <a:t>Fait par un organisme accrédité</a:t>
            </a:r>
          </a:p>
          <a:p>
            <a:pPr lvl="1">
              <a:spcBef>
                <a:spcPts val="0"/>
              </a:spcBef>
            </a:pPr>
            <a:r>
              <a:rPr lang="fr-FR" dirty="0"/>
              <a:t>Renouvelable tous les 3 ans maxi, indique où se trouve les matériaux amiantés et leur état de conservation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1400" dirty="0">
                <a:solidFill>
                  <a:srgbClr val="FF0000"/>
                </a:solidFill>
              </a:rPr>
              <a:t>NE SERT PAS POUR REALISER DES TRAVAUX</a:t>
            </a:r>
          </a:p>
          <a:p>
            <a:pPr marL="0" indent="0" algn="ctr">
              <a:spcBef>
                <a:spcPts val="0"/>
              </a:spcBef>
              <a:buNone/>
            </a:pPr>
            <a:endParaRPr lang="fr-FR" sz="1400" dirty="0"/>
          </a:p>
          <a:p>
            <a:pPr>
              <a:spcBef>
                <a:spcPts val="0"/>
              </a:spcBef>
            </a:pPr>
            <a:r>
              <a:rPr lang="fr-FR" sz="1400" dirty="0"/>
              <a:t>Obligation de </a:t>
            </a:r>
            <a:r>
              <a:rPr lang="fr-FR" sz="1400" b="1" dirty="0"/>
              <a:t>R</a:t>
            </a:r>
            <a:r>
              <a:rPr lang="fr-FR" sz="1400" dirty="0"/>
              <a:t>epérage </a:t>
            </a:r>
            <a:r>
              <a:rPr lang="fr-FR" sz="1400" b="1" dirty="0"/>
              <a:t>A</a:t>
            </a:r>
            <a:r>
              <a:rPr lang="fr-FR" sz="1400" dirty="0"/>
              <a:t>vant </a:t>
            </a:r>
            <a:r>
              <a:rPr lang="fr-FR" sz="1400" b="1" dirty="0"/>
              <a:t>T</a:t>
            </a:r>
            <a:r>
              <a:rPr lang="fr-FR" sz="1400" dirty="0"/>
              <a:t>ravaux (</a:t>
            </a:r>
            <a:r>
              <a:rPr lang="fr-FR" sz="1400" b="1" dirty="0"/>
              <a:t>RAT</a:t>
            </a:r>
            <a:r>
              <a:rPr lang="fr-FR" sz="1400" dirty="0"/>
              <a:t>) </a:t>
            </a:r>
            <a:r>
              <a:rPr lang="fr-FR" sz="1400" b="1" i="1" u="sng" dirty="0"/>
              <a:t>Code du Travail</a:t>
            </a:r>
          </a:p>
          <a:p>
            <a:pPr lvl="1">
              <a:spcBef>
                <a:spcPts val="0"/>
              </a:spcBef>
            </a:pPr>
            <a:r>
              <a:rPr lang="fr-FR" dirty="0"/>
              <a:t>Décret 2017-899,   R4412-97 , Norme NF X46-100 </a:t>
            </a:r>
          </a:p>
          <a:p>
            <a:pPr lvl="1">
              <a:spcBef>
                <a:spcPts val="0"/>
              </a:spcBef>
            </a:pPr>
            <a:r>
              <a:rPr lang="fr-FR" dirty="0"/>
              <a:t>Avant tous travaux, obligation de savoir s’il y a présence ou non d’amiante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 anchor="b" anchorCtr="0">
            <a:normAutofit/>
          </a:bodyPr>
          <a:lstStyle/>
          <a:p>
            <a:r>
              <a:rPr lang="fr-FR" dirty="0"/>
              <a:t>L’amiante : quelle réglementation 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2</a:t>
            </a:fld>
            <a:endParaRPr lang="fr-FR" dirty="0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8040915" y="6692378"/>
            <a:ext cx="2055586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tIns="0" bIns="0">
            <a:spAutoFit/>
          </a:bodyPr>
          <a:lstStyle>
            <a:lvl1pPr eaLnBrk="0" hangingPunct="0">
              <a:defRPr>
                <a:solidFill>
                  <a:srgbClr val="0048B9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8B9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8B9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8B9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8B9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fr-FR" altLang="en-US" sz="800" i="1" dirty="0">
                <a:solidFill>
                  <a:srgbClr val="0B9AD6"/>
                </a:solidFill>
              </a:rPr>
              <a:t>Informations confidentielles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B64BF69-A663-4D07-917C-89718022178B}"/>
              </a:ext>
            </a:extLst>
          </p:cNvPr>
          <p:cNvSpPr txBox="1"/>
          <p:nvPr/>
        </p:nvSpPr>
        <p:spPr>
          <a:xfrm>
            <a:off x="1524001" y="4747698"/>
            <a:ext cx="268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NON </a:t>
            </a:r>
          </a:p>
          <a:p>
            <a:pPr algn="ctr"/>
            <a:r>
              <a:rPr lang="fr-FR" sz="1200" dirty="0"/>
              <a:t>Avec une argumentation à l’appui (documentation, archives, date des derniers travaux, etc…)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9C51A6E-0C3F-4A15-B381-7EB2E9D7D149}"/>
              </a:ext>
            </a:extLst>
          </p:cNvPr>
          <p:cNvSpPr txBox="1"/>
          <p:nvPr/>
        </p:nvSpPr>
        <p:spPr>
          <a:xfrm>
            <a:off x="4095752" y="4747698"/>
            <a:ext cx="3720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JE NE SAIS PAS / PEUT-ÊTRE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E9184D0-5CFE-4534-81E0-ABA005DD0B20}"/>
              </a:ext>
            </a:extLst>
          </p:cNvPr>
          <p:cNvSpPr txBox="1"/>
          <p:nvPr/>
        </p:nvSpPr>
        <p:spPr>
          <a:xfrm>
            <a:off x="4546442" y="5329632"/>
            <a:ext cx="2819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Obligation de faire un RAT par une entreprise spécialisée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70273B0-B3AA-4A46-82B2-566F2DD8C075}"/>
              </a:ext>
            </a:extLst>
          </p:cNvPr>
          <p:cNvSpPr txBox="1"/>
          <p:nvPr/>
        </p:nvSpPr>
        <p:spPr>
          <a:xfrm>
            <a:off x="7578109" y="5329632"/>
            <a:ext cx="2819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Appel à une entreprise spécialisée pour réaliser les travaux en sous-section 3 ou 4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DDAF41E-9AB2-41E8-A32B-0E2BBEE36BB1}"/>
              </a:ext>
            </a:extLst>
          </p:cNvPr>
          <p:cNvSpPr txBox="1"/>
          <p:nvPr/>
        </p:nvSpPr>
        <p:spPr>
          <a:xfrm>
            <a:off x="2638707" y="4079323"/>
            <a:ext cx="6635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/>
              <a:t>« Dans les travaux à réaliser, les matériaux contiennent-ils de l’amiante ? »  </a:t>
            </a:r>
          </a:p>
        </p:txBody>
      </p:sp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611EBC3E-9B3F-4612-83EF-4C41B6639022}"/>
              </a:ext>
            </a:extLst>
          </p:cNvPr>
          <p:cNvCxnSpPr>
            <a:cxnSpLocks/>
            <a:stCxn id="16" idx="2"/>
            <a:endCxn id="13" idx="0"/>
          </p:cNvCxnSpPr>
          <p:nvPr/>
        </p:nvCxnSpPr>
        <p:spPr>
          <a:xfrm rot="16200000" flipH="1">
            <a:off x="5775940" y="4567397"/>
            <a:ext cx="360599" cy="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 : en angle 20">
            <a:extLst>
              <a:ext uri="{FF2B5EF4-FFF2-40B4-BE49-F238E27FC236}">
                <a16:creationId xmlns:a16="http://schemas.microsoft.com/office/drawing/2014/main" id="{734C0AE8-B928-42E2-96B6-658F9E39B427}"/>
              </a:ext>
            </a:extLst>
          </p:cNvPr>
          <p:cNvCxnSpPr>
            <a:stCxn id="16" idx="2"/>
            <a:endCxn id="12" idx="0"/>
          </p:cNvCxnSpPr>
          <p:nvPr/>
        </p:nvCxnSpPr>
        <p:spPr>
          <a:xfrm rot="5400000">
            <a:off x="4232041" y="3023501"/>
            <a:ext cx="360599" cy="308779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356949E4-6002-4308-80A5-C090D3C3A702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 flipH="1">
            <a:off x="5956237" y="5117030"/>
            <a:ext cx="3" cy="212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D3F83BEB-F766-47F2-B2DA-D74591E9450D}"/>
              </a:ext>
            </a:extLst>
          </p:cNvPr>
          <p:cNvSpPr txBox="1"/>
          <p:nvPr/>
        </p:nvSpPr>
        <p:spPr>
          <a:xfrm>
            <a:off x="8133030" y="4747698"/>
            <a:ext cx="170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OUI</a:t>
            </a:r>
          </a:p>
        </p:txBody>
      </p:sp>
      <p:cxnSp>
        <p:nvCxnSpPr>
          <p:cNvPr id="35" name="Connecteur : en angle 34">
            <a:extLst>
              <a:ext uri="{FF2B5EF4-FFF2-40B4-BE49-F238E27FC236}">
                <a16:creationId xmlns:a16="http://schemas.microsoft.com/office/drawing/2014/main" id="{47033DFA-6F3B-4935-891F-EA882F2892CD}"/>
              </a:ext>
            </a:extLst>
          </p:cNvPr>
          <p:cNvCxnSpPr>
            <a:stCxn id="16" idx="2"/>
            <a:endCxn id="33" idx="0"/>
          </p:cNvCxnSpPr>
          <p:nvPr/>
        </p:nvCxnSpPr>
        <p:spPr>
          <a:xfrm rot="16200000" flipH="1">
            <a:off x="7291772" y="3051565"/>
            <a:ext cx="360599" cy="303166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009D5006-5D6A-4885-8D48-4CA9BC12F724}"/>
              </a:ext>
            </a:extLst>
          </p:cNvPr>
          <p:cNvCxnSpPr>
            <a:cxnSpLocks/>
            <a:stCxn id="33" idx="2"/>
            <a:endCxn id="15" idx="0"/>
          </p:cNvCxnSpPr>
          <p:nvPr/>
        </p:nvCxnSpPr>
        <p:spPr>
          <a:xfrm>
            <a:off x="8987904" y="5117030"/>
            <a:ext cx="0" cy="212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>
            <a:extLst>
              <a:ext uri="{FF2B5EF4-FFF2-40B4-BE49-F238E27FC236}">
                <a16:creationId xmlns:a16="http://schemas.microsoft.com/office/drawing/2014/main" id="{F9A3B90E-4D9D-8625-6F8B-D189DAAEB2C3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7" name="Triangle isocèle 6">
              <a:extLst>
                <a:ext uri="{FF2B5EF4-FFF2-40B4-BE49-F238E27FC236}">
                  <a16:creationId xmlns:a16="http://schemas.microsoft.com/office/drawing/2014/main" id="{55259528-07CE-2241-C2B0-AC0C8A102AC7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19FA81-2F63-F1E9-8265-7BCA0B637046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B640CB8-99FF-2580-F568-5C4D92861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1DCABB3-F0F4-6A13-4D72-DFCB139B5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553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E99DFE-7CD4-42AF-927F-97D4094BBD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L’amiante sur le site : transcription sur FT de mise a disposition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207E47-BF1B-47FA-941E-2F9739E32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34AACAE-AE93-450E-0065-13E055BA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499" y="861240"/>
            <a:ext cx="6830378" cy="561100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6CE54EB0-B8D5-D018-EF4B-FA3AA54535BB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8" name="Triangle isocèle 7">
              <a:extLst>
                <a:ext uri="{FF2B5EF4-FFF2-40B4-BE49-F238E27FC236}">
                  <a16:creationId xmlns:a16="http://schemas.microsoft.com/office/drawing/2014/main" id="{7B31C9F8-FB2F-D1BD-33EF-C692E9A8DB3E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3FB775-A433-747C-A2B9-DDC52C2B2980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2" name="Picture 8">
            <a:extLst>
              <a:ext uri="{FF2B5EF4-FFF2-40B4-BE49-F238E27FC236}">
                <a16:creationId xmlns:a16="http://schemas.microsoft.com/office/drawing/2014/main" id="{4A3C56A8-0925-38E2-DA53-54C4BFC17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6F4216-F988-67A8-38F2-9FA667B89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43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7A23AC-E2C0-4BA2-8F27-44C2941FF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L’amiante sur le site : transcription sur FT de mise a disposition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B2F858-1258-457C-AFEF-074E6943CB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C8AFD04-7FC5-C818-E19D-82246A800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547" y="875053"/>
            <a:ext cx="6777909" cy="5582348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5960959-71BB-00A8-57BA-C4899291FC69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8" name="Triangle isocèle 7">
              <a:extLst>
                <a:ext uri="{FF2B5EF4-FFF2-40B4-BE49-F238E27FC236}">
                  <a16:creationId xmlns:a16="http://schemas.microsoft.com/office/drawing/2014/main" id="{2EDDB39A-0CA5-3D43-BBD8-EA684E4FA0CA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1B4308-9582-B3AA-4568-D3C2B6177118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2" name="Picture 8">
            <a:extLst>
              <a:ext uri="{FF2B5EF4-FFF2-40B4-BE49-F238E27FC236}">
                <a16:creationId xmlns:a16="http://schemas.microsoft.com/office/drawing/2014/main" id="{29788477-B38E-0BE8-11E4-E8566FCD6A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F780364-6D15-0EBA-507C-91735A9E1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10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F4497F-E82F-497E-A581-559321B7E9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L’amiante sur le site : transcription sur isométrie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E0010B-D2A9-4473-9BA3-E8DDAB88D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B3A9598-FF11-A2AC-947E-27942D97A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337" y="1041741"/>
            <a:ext cx="6925392" cy="523563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CE4E225F-10FE-84A7-8DCC-B61D5E1B4B5E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8" name="Triangle isocèle 7">
              <a:extLst>
                <a:ext uri="{FF2B5EF4-FFF2-40B4-BE49-F238E27FC236}">
                  <a16:creationId xmlns:a16="http://schemas.microsoft.com/office/drawing/2014/main" id="{EFCE4721-945D-E407-77C4-31FFD3820E1A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64D12B-8BF9-6A7E-F96E-36069D1236EF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2" name="Picture 8">
            <a:extLst>
              <a:ext uri="{FF2B5EF4-FFF2-40B4-BE49-F238E27FC236}">
                <a16:creationId xmlns:a16="http://schemas.microsoft.com/office/drawing/2014/main" id="{6147A918-431B-8A12-E706-A74E2D5B26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0BDC845-A809-3CEC-2880-3EFDE67D7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60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E211CD-6C80-4352-BC5B-47EC8C567F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L’amiante sur le site : trame photo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6E1EB1-CB81-483D-B784-795A02259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1F9F43E-23D0-406B-93EB-25100D119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331" y="1049867"/>
            <a:ext cx="3876044" cy="53279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241296-1B45-45DB-9A2F-D363E4419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553" y="1273384"/>
            <a:ext cx="5344271" cy="4582164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DE8660A-56CE-4D70-847A-851ACD4D7E4B}"/>
              </a:ext>
            </a:extLst>
          </p:cNvPr>
          <p:cNvSpPr/>
          <p:nvPr/>
        </p:nvSpPr>
        <p:spPr>
          <a:xfrm>
            <a:off x="3174192" y="4367298"/>
            <a:ext cx="2736558" cy="22831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B08A0F4-58F6-405C-9865-7DF1656A5995}"/>
              </a:ext>
            </a:extLst>
          </p:cNvPr>
          <p:cNvCxnSpPr/>
          <p:nvPr/>
        </p:nvCxnSpPr>
        <p:spPr>
          <a:xfrm flipV="1">
            <a:off x="5667022" y="5678311"/>
            <a:ext cx="3002845" cy="5418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D9C3140-2BB1-AE95-B45C-43D7D23721A6}"/>
              </a:ext>
            </a:extLst>
          </p:cNvPr>
          <p:cNvSpPr/>
          <p:nvPr/>
        </p:nvSpPr>
        <p:spPr>
          <a:xfrm>
            <a:off x="1719072" y="1049867"/>
            <a:ext cx="3876044" cy="477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54643BD-358E-CBCD-FDCB-5EC278670BA6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10" name="Triangle isocèle 9">
              <a:extLst>
                <a:ext uri="{FF2B5EF4-FFF2-40B4-BE49-F238E27FC236}">
                  <a16:creationId xmlns:a16="http://schemas.microsoft.com/office/drawing/2014/main" id="{D6A47D87-B529-EFF7-34CC-CD9B6D8F2320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E12BB3-795D-C096-F1B4-8F3E23BB2AB5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12" name="Picture 8">
            <a:extLst>
              <a:ext uri="{FF2B5EF4-FFF2-40B4-BE49-F238E27FC236}">
                <a16:creationId xmlns:a16="http://schemas.microsoft.com/office/drawing/2014/main" id="{E52E7712-44A9-2986-AEA4-B447EBDF33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B769E57-2550-E813-A832-3D151C9A4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02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4B12D5-FFC2-4CD0-9FB5-687F1F300E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L’amiante sur le site : ensemble de composants similaires (ECS)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EC7B31-24C4-4199-8E00-D84EA411D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9474FB1-276B-46FB-82D4-8096EBBF1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960" y="920156"/>
            <a:ext cx="3951196" cy="54226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17B13F-4A5E-4CC0-A050-16608F0E7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580" y="1095016"/>
            <a:ext cx="5057401" cy="3435597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4E90F3C9-D48F-4EF7-93E0-973938E0D355}"/>
              </a:ext>
            </a:extLst>
          </p:cNvPr>
          <p:cNvSpPr/>
          <p:nvPr/>
        </p:nvSpPr>
        <p:spPr>
          <a:xfrm>
            <a:off x="1546578" y="1264356"/>
            <a:ext cx="4199466" cy="31270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05BD0AF-8A4F-9DFA-7F50-B26C22830660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8" name="Triangle isocèle 7">
              <a:extLst>
                <a:ext uri="{FF2B5EF4-FFF2-40B4-BE49-F238E27FC236}">
                  <a16:creationId xmlns:a16="http://schemas.microsoft.com/office/drawing/2014/main" id="{46195EEE-64B0-6C51-FD98-548D1018D9F9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DBC029-463A-8DC6-2DE8-FC49F4DBF822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10" name="Picture 8">
            <a:extLst>
              <a:ext uri="{FF2B5EF4-FFF2-40B4-BE49-F238E27FC236}">
                <a16:creationId xmlns:a16="http://schemas.microsoft.com/office/drawing/2014/main" id="{355604D8-6184-C566-14E9-7FB3ADAB6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A26F356-863C-7B81-6688-DC001E60B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9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8E33AA-C405-4204-81DA-DCE59EE210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L’amiante sur le site : transcription sur fichier </a:t>
            </a:r>
            <a:r>
              <a:rPr lang="fr-FR" dirty="0" err="1"/>
              <a:t>excel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F4427E-1422-45A0-B5FA-582312EA3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8F32A0-F471-4A91-BBEC-8FDB95935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72896"/>
            <a:ext cx="10906125" cy="48768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F33A43C9-8613-F499-A851-1DA20557D8C5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7" name="Triangle isocèle 6">
              <a:extLst>
                <a:ext uri="{FF2B5EF4-FFF2-40B4-BE49-F238E27FC236}">
                  <a16:creationId xmlns:a16="http://schemas.microsoft.com/office/drawing/2014/main" id="{C9C95734-0ABE-07AE-4074-1D9DCF9EFD44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8C1CA6-F17D-1083-1C4C-FA6F3B47AFED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F1D52027-5B0F-98A8-FA48-6CB617566B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286F684-2C97-BC83-8718-C5B2F9CE1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63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F4497F-E82F-497E-A581-559321B7E9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L’amiante sur le site : Marquage sur site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E0010B-D2A9-4473-9BA3-E8DDAB88D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E4E225F-10FE-84A7-8DCC-B61D5E1B4B5E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8" name="Triangle isocèle 7">
              <a:extLst>
                <a:ext uri="{FF2B5EF4-FFF2-40B4-BE49-F238E27FC236}">
                  <a16:creationId xmlns:a16="http://schemas.microsoft.com/office/drawing/2014/main" id="{EFCE4721-945D-E407-77C4-31FFD3820E1A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64D12B-8BF9-6A7E-F96E-36069D1236EF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BFCF1E34-D14C-0B59-17D0-4C5230CF7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015" y="794429"/>
            <a:ext cx="4751009" cy="296393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A685E4-8799-F859-CF31-99EAA42B0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424" y="1002368"/>
            <a:ext cx="4437213" cy="254805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6BE832-FF4A-8B0E-A323-9A9C6481D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111" y="3192638"/>
            <a:ext cx="2292819" cy="296438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FBA37C9-EBF0-996F-3DB3-3482527DD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377" y="3320856"/>
            <a:ext cx="3042573" cy="2836167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1720D910-6935-C880-8E16-23FB376B98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BCEB65C-EA88-BFD5-6C95-B0FD58A7F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17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2" y="2425779"/>
            <a:ext cx="10668000" cy="935092"/>
          </a:xfrm>
        </p:spPr>
        <p:txBody>
          <a:bodyPr>
            <a:noAutofit/>
          </a:bodyPr>
          <a:lstStyle/>
          <a:p>
            <a:r>
              <a:rPr lang="en-US" sz="2800" dirty="0"/>
              <a:t>Travaux de </a:t>
            </a:r>
            <a:r>
              <a:rPr lang="en-US" sz="2800" dirty="0" err="1"/>
              <a:t>désamiantage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9970573" y="6692378"/>
            <a:ext cx="138488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tIns="0" bIns="0">
            <a:spAutoFit/>
          </a:bodyPr>
          <a:lstStyle>
            <a:lvl1pPr eaLnBrk="0" hangingPunct="0">
              <a:defRPr>
                <a:solidFill>
                  <a:srgbClr val="0048B9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48B9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48B9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48B9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48B9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buChar char="•"/>
              <a:defRPr>
                <a:solidFill>
                  <a:srgbClr val="0048B9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800" i="1" dirty="0">
                <a:solidFill>
                  <a:srgbClr val="0B9AD6"/>
                </a:solidFill>
                <a:ea typeface="Arial" charset="0"/>
                <a:cs typeface="Arial" charset="0"/>
              </a:rPr>
              <a:t>Company confidential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E3ED6FF6-BA03-C1EB-BCAB-187D0B36AF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46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DC33123-1EAF-41EE-B8F5-EBBD81265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fr-FR" sz="1800" b="0" dirty="0"/>
              <a:t>Réaliser un repérage avant travaux afin de s’assurer de la présence ou non de matériaux ou produits contenant de l’amiante (article R4412-97 DU CSP)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fr-FR" sz="1800" b="0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fr-FR" sz="1800" b="0" dirty="0"/>
              <a:t>Communiquer le résultat du repérage aux intervenants du chantier 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fr-FR" sz="1800" b="0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fr-FR" sz="1800" b="0" dirty="0"/>
              <a:t>Vérifier dès la phase préparation et avant toute intervention dans quel champ réglementaire les travaux se situent (L. 4531-1 code du travail)  SS4/SS3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fr-FR" sz="1800" b="0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fr-FR" sz="1800" b="0" dirty="0"/>
              <a:t>Confier les travaux à une entreprise certifiée (article 4412- 129 du Code du Travail)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fr-FR" sz="1800" b="0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fr-FR" sz="1800" b="0" dirty="0"/>
              <a:t>S'assurer de la bonne gestion des déchets jusqu'à leur élimination</a:t>
            </a:r>
          </a:p>
          <a:p>
            <a:pPr algn="just"/>
            <a:endParaRPr lang="fr-FR" sz="1800" b="0" dirty="0"/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E63112-8619-47FC-812D-E9C2B93CDC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Rôle du donneur d’ordre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D28D90-9B94-488B-954B-696E4271A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EC0E2BB-9A01-1C5B-9108-F9235E5245CA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6" name="Triangle isocèle 5">
              <a:extLst>
                <a:ext uri="{FF2B5EF4-FFF2-40B4-BE49-F238E27FC236}">
                  <a16:creationId xmlns:a16="http://schemas.microsoft.com/office/drawing/2014/main" id="{CA9BA633-1F0A-BA9B-08A5-675A7390F94F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30EB299-60E2-1748-1819-4384C6FAB443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D0339B4C-6430-F2A4-CA7C-0FB05DE0C9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1CD3C43-3CBB-C715-01EB-EE2A9C596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67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064781A-3FB7-4A69-A6F6-AD57DD5AD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821" y="888962"/>
            <a:ext cx="8570252" cy="238586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endParaRPr lang="fr-FR" sz="1800">
              <a:latin typeface="Arial"/>
              <a:cs typeface="Arial"/>
            </a:endParaRPr>
          </a:p>
          <a:p>
            <a:r>
              <a:rPr lang="fr-FR" sz="1800" dirty="0">
                <a:latin typeface="Arial"/>
                <a:cs typeface="Arial"/>
              </a:rPr>
              <a:t>Joindre obligatoirement le mode opératoire pour les opérations en sous-section 4 ou le plan de retrait pour les opérations en sous-section 3 lors de l’édition du bon de travail.</a:t>
            </a:r>
          </a:p>
          <a:p>
            <a:pPr marL="0" indent="0" algn="ctr">
              <a:buNone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Si pas de mode opératoire ou de plan de retrait pour des travaux en SS3/SS4, pas de travaux</a:t>
            </a:r>
          </a:p>
          <a:p>
            <a:r>
              <a:rPr lang="fr-FR" sz="1800" dirty="0">
                <a:latin typeface="Arial"/>
                <a:cs typeface="Arial"/>
              </a:rPr>
              <a:t>La personne qui rédige l’AT, vérifie que le mode opératoire fourni pour les travaux en SS4 est bien présent sur le disque G, rubrique Amiante/FCR/Plomb</a:t>
            </a:r>
          </a:p>
          <a:p>
            <a:endParaRPr lang="fr-FR" sz="18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3BEC99-017A-4CDA-8122-B0C923DF92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Si travaux amiante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D15110-E506-48E7-AECF-CECE8D823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Image 6" descr="Une image contenant table&#10;&#10;Description générée automatiquement">
            <a:extLst>
              <a:ext uri="{FF2B5EF4-FFF2-40B4-BE49-F238E27FC236}">
                <a16:creationId xmlns:a16="http://schemas.microsoft.com/office/drawing/2014/main" id="{64D8C219-1629-4026-99A5-9CC3269B9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498" y="3814178"/>
            <a:ext cx="9319413" cy="1655001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8BBDD97A-C0D7-40F2-023D-61790FC0189D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7" name="Triangle isocèle 6">
              <a:extLst>
                <a:ext uri="{FF2B5EF4-FFF2-40B4-BE49-F238E27FC236}">
                  <a16:creationId xmlns:a16="http://schemas.microsoft.com/office/drawing/2014/main" id="{2EFB0D81-8649-B527-B070-3286C85CD984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B229F5-2FF9-FC87-11A8-D45D72372DF1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371EB9E-8ABC-A198-EA36-F0C3658EC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2070405-795A-3B44-CB7B-294C4400D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14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01887" y="782412"/>
            <a:ext cx="8403770" cy="540593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lvl="1" indent="0" algn="ctr">
              <a:buNone/>
            </a:pPr>
            <a:endParaRPr lang="fr-FR" sz="1300" b="1" dirty="0"/>
          </a:p>
          <a:p>
            <a:endParaRPr lang="fr-FR" sz="2000" dirty="0"/>
          </a:p>
          <a:p>
            <a:endParaRPr lang="fr-FR" sz="2000" dirty="0">
              <a:solidFill>
                <a:srgbClr val="425563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29408" y="213385"/>
            <a:ext cx="8403769" cy="548640"/>
          </a:xfrm>
        </p:spPr>
        <p:txBody>
          <a:bodyPr anchor="b" anchorCtr="0">
            <a:normAutofit/>
          </a:bodyPr>
          <a:lstStyle/>
          <a:p>
            <a:r>
              <a:rPr lang="fr-FR" dirty="0"/>
              <a:t>L’amiante : quelle formation?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3</a:t>
            </a:fld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918782A-4B40-49C7-BEC2-A2769BFC1DC2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7" name="Triangle isocèle 6">
              <a:extLst>
                <a:ext uri="{FF2B5EF4-FFF2-40B4-BE49-F238E27FC236}">
                  <a16:creationId xmlns:a16="http://schemas.microsoft.com/office/drawing/2014/main" id="{6A87F358-6913-426A-8342-52D3EB0EDDE6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239DED-BD7B-4C8D-9F82-BFAEB2FEA3EE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8978281D-2DED-48BC-9068-B84076E61D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209388"/>
              </p:ext>
            </p:extLst>
          </p:nvPr>
        </p:nvGraphicFramePr>
        <p:xfrm>
          <a:off x="2040836" y="1082912"/>
          <a:ext cx="8325871" cy="49926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6338">
                  <a:extLst>
                    <a:ext uri="{9D8B030D-6E8A-4147-A177-3AD203B41FA5}">
                      <a16:colId xmlns:a16="http://schemas.microsoft.com/office/drawing/2014/main" val="638512224"/>
                    </a:ext>
                  </a:extLst>
                </a:gridCol>
                <a:gridCol w="1319104">
                  <a:extLst>
                    <a:ext uri="{9D8B030D-6E8A-4147-A177-3AD203B41FA5}">
                      <a16:colId xmlns:a16="http://schemas.microsoft.com/office/drawing/2014/main" val="466406973"/>
                    </a:ext>
                  </a:extLst>
                </a:gridCol>
                <a:gridCol w="1871343">
                  <a:extLst>
                    <a:ext uri="{9D8B030D-6E8A-4147-A177-3AD203B41FA5}">
                      <a16:colId xmlns:a16="http://schemas.microsoft.com/office/drawing/2014/main" val="214273570"/>
                    </a:ext>
                  </a:extLst>
                </a:gridCol>
                <a:gridCol w="3029086">
                  <a:extLst>
                    <a:ext uri="{9D8B030D-6E8A-4147-A177-3AD203B41FA5}">
                      <a16:colId xmlns:a16="http://schemas.microsoft.com/office/drawing/2014/main" val="641553888"/>
                    </a:ext>
                  </a:extLst>
                </a:gridCol>
              </a:tblGrid>
              <a:tr h="296661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sng">
                          <a:effectLst/>
                        </a:rPr>
                        <a:t>Formation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400" marR="6740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sng">
                          <a:effectLst/>
                        </a:rPr>
                        <a:t>Durée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400" marR="6740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sng">
                          <a:effectLst/>
                        </a:rPr>
                        <a:t>Personne concernée 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400" marR="6740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sng">
                          <a:effectLst/>
                        </a:rPr>
                        <a:t>Objectif de la formation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400" marR="67400" marT="0" marB="0"/>
                </a:tc>
                <a:extLst>
                  <a:ext uri="{0D108BD9-81ED-4DB2-BD59-A6C34878D82A}">
                    <a16:rowId xmlns:a16="http://schemas.microsoft.com/office/drawing/2014/main" val="4235039490"/>
                  </a:ext>
                </a:extLst>
              </a:tr>
              <a:tr h="1071806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>
                          <a:effectLst/>
                        </a:rPr>
                        <a:t>Prévention des risques liés à l’amiante - Donneur d'Ordre (CARSAT)                      </a:t>
                      </a:r>
                      <a:endParaRPr lang="fr-FR" sz="1000" u="none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400" marR="6740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>
                          <a:effectLst/>
                        </a:rPr>
                        <a:t>2 jours en présentiel</a:t>
                      </a:r>
                      <a:endParaRPr lang="fr-FR" sz="1000" u="none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400" marR="6740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>
                          <a:effectLst/>
                        </a:rPr>
                        <a:t>Les chefs de groupe et leurs assistants, les correspondant HSEQ, les responsable maintenance, les experts prévention, l’expert HI, CSSCT</a:t>
                      </a:r>
                      <a:endParaRPr lang="fr-FR" sz="1000" u="none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400" marR="6740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 dirty="0">
                          <a:effectLst/>
                        </a:rPr>
                        <a:t>Les obligations du DO, la connaissance générale de l’amiante, exercices pratiques</a:t>
                      </a:r>
                      <a:endParaRPr lang="fr-FR" sz="100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400" marR="67400" marT="0" marB="0"/>
                </a:tc>
                <a:extLst>
                  <a:ext uri="{0D108BD9-81ED-4DB2-BD59-A6C34878D82A}">
                    <a16:rowId xmlns:a16="http://schemas.microsoft.com/office/drawing/2014/main" val="2600511008"/>
                  </a:ext>
                </a:extLst>
              </a:tr>
              <a:tr h="1212645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>
                          <a:effectLst/>
                        </a:rPr>
                        <a:t>Formation Amiante Mixte Sous Section 4 (SS4)</a:t>
                      </a: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>
                          <a:effectLst/>
                        </a:rPr>
                        <a:t> </a:t>
                      </a: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>
                          <a:effectLst/>
                        </a:rPr>
                        <a:t>Amiante recyclage sous-section 4 (SS4)</a:t>
                      </a:r>
                      <a:endParaRPr lang="fr-FR" sz="1000" u="none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400" marR="6740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>
                          <a:effectLst/>
                        </a:rPr>
                        <a:t>5 jours en présentiel </a:t>
                      </a: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>
                          <a:effectLst/>
                        </a:rPr>
                        <a:t> </a:t>
                      </a: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>
                          <a:effectLst/>
                        </a:rPr>
                        <a:t>(recyclage tous les 3 ans)</a:t>
                      </a:r>
                      <a:endParaRPr lang="fr-FR" sz="1000" u="none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400" marR="6740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 dirty="0">
                          <a:effectLst/>
                        </a:rPr>
                        <a:t>Les experts prévention, l’expert HI, les correspondants HSEQ, les facilités générales, les AT secteur (travaux en </a:t>
                      </a:r>
                      <a:r>
                        <a:rPr lang="fr-FR" sz="1000" u="none" dirty="0" err="1">
                          <a:effectLst/>
                        </a:rPr>
                        <a:t>jn</a:t>
                      </a:r>
                      <a:r>
                        <a:rPr lang="fr-FR" sz="1000" u="none" dirty="0">
                          <a:effectLst/>
                        </a:rPr>
                        <a:t>)</a:t>
                      </a:r>
                      <a:endParaRPr lang="fr-FR" sz="100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400" marR="6740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 dirty="0">
                          <a:effectLst/>
                        </a:rPr>
                        <a:t>Réaliser la mise en chantier et MAT spécifique amiante SS4 ou SS3 en chantier clos. </a:t>
                      </a: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 dirty="0">
                          <a:effectLst/>
                        </a:rPr>
                        <a:t>Savoir critiquer/analyser un mode opératoire/plan de retrait, connaitre les obligations d’un mode opératoire/plan de retrait, habillage/déshabillage EPI, décontamination.</a:t>
                      </a:r>
                      <a:endParaRPr lang="fr-FR" sz="100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400" marR="67400" marT="0" marB="0"/>
                </a:tc>
                <a:extLst>
                  <a:ext uri="{0D108BD9-81ED-4DB2-BD59-A6C34878D82A}">
                    <a16:rowId xmlns:a16="http://schemas.microsoft.com/office/drawing/2014/main" val="4044506910"/>
                  </a:ext>
                </a:extLst>
              </a:tr>
              <a:tr h="612461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>
                          <a:effectLst/>
                        </a:rPr>
                        <a:t>Prévention du Risque Amiante Port des EPI et des Equipements Respiratoires</a:t>
                      </a:r>
                      <a:endParaRPr lang="fr-FR" sz="1000" u="none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400" marR="6740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>
                          <a:effectLst/>
                        </a:rPr>
                        <a:t>1 jours en présentiel</a:t>
                      </a:r>
                      <a:endParaRPr lang="fr-FR" sz="1000" u="none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400" marR="6740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 dirty="0">
                          <a:effectLst/>
                        </a:rPr>
                        <a:t>La cellule travaux, les chefs de quart et leur remplaçant, les pompiers</a:t>
                      </a:r>
                      <a:endParaRPr lang="fr-FR" sz="100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400" marR="6740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>
                          <a:effectLst/>
                        </a:rPr>
                        <a:t>Connaitre les risques liés à l’amiante, habillage/déshabillage EPI, décontamination pour pénétration dans un chantier clos amiante</a:t>
                      </a:r>
                      <a:endParaRPr lang="fr-FR" sz="1000" u="none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400" marR="67400" marT="0" marB="0"/>
                </a:tc>
                <a:extLst>
                  <a:ext uri="{0D108BD9-81ED-4DB2-BD59-A6C34878D82A}">
                    <a16:rowId xmlns:a16="http://schemas.microsoft.com/office/drawing/2014/main" val="616369021"/>
                  </a:ext>
                </a:extLst>
              </a:tr>
              <a:tr h="1224922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>
                          <a:effectLst/>
                        </a:rPr>
                        <a:t>Prévention risque Amiante -RAT Documents de travail</a:t>
                      </a:r>
                      <a:endParaRPr lang="fr-FR" sz="1000" u="none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400" marR="6740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>
                          <a:effectLst/>
                        </a:rPr>
                        <a:t>2H00 en présentiel</a:t>
                      </a:r>
                      <a:endParaRPr lang="fr-FR" sz="1000" u="none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400" marR="6740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>
                          <a:effectLst/>
                        </a:rPr>
                        <a:t>Tout le personnel de production, maintenance, HSE, CSSCT ou toutes les personnes signant ou faisant des AT / MAT. Les préparateurs travaux.</a:t>
                      </a:r>
                      <a:endParaRPr lang="fr-FR" sz="1000" u="none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400" marR="6740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>
                          <a:effectLst/>
                        </a:rPr>
                        <a:t>Présentation et sensibilisation du personnel sur le risque Amiante / FCR / Plomb, maitriser les documents et la mise au travail (Lecture RAT, fiches STA et FEB)</a:t>
                      </a:r>
                      <a:endParaRPr lang="fr-FR" sz="1000" u="none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400" marR="67400" marT="0" marB="0"/>
                </a:tc>
                <a:extLst>
                  <a:ext uri="{0D108BD9-81ED-4DB2-BD59-A6C34878D82A}">
                    <a16:rowId xmlns:a16="http://schemas.microsoft.com/office/drawing/2014/main" val="1748743890"/>
                  </a:ext>
                </a:extLst>
              </a:tr>
              <a:tr h="574181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>
                          <a:effectLst/>
                        </a:rPr>
                        <a:t>Sensibilisation amiante e-learning.</a:t>
                      </a:r>
                      <a:endParaRPr lang="fr-FR" sz="1000" u="none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400" marR="6740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>
                          <a:effectLst/>
                        </a:rPr>
                        <a:t>30 min en e-learning</a:t>
                      </a:r>
                      <a:endParaRPr lang="fr-FR" sz="1000" u="none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400" marR="6740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>
                          <a:effectLst/>
                        </a:rPr>
                        <a:t>Tout le personnel LYB du site</a:t>
                      </a:r>
                      <a:endParaRPr lang="fr-FR" sz="1000" u="none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400" marR="67400" marT="0" marB="0"/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fr-FR" sz="1000" u="none" dirty="0">
                          <a:effectLst/>
                        </a:rPr>
                        <a:t>Présentation du sujet Amiante​ / FCR pour tous</a:t>
                      </a:r>
                      <a:endParaRPr lang="fr-FR" sz="1000" u="non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400" marR="67400" marT="0" marB="0"/>
                </a:tc>
                <a:extLst>
                  <a:ext uri="{0D108BD9-81ED-4DB2-BD59-A6C34878D82A}">
                    <a16:rowId xmlns:a16="http://schemas.microsoft.com/office/drawing/2014/main" val="2478968797"/>
                  </a:ext>
                </a:extLst>
              </a:tr>
            </a:tbl>
          </a:graphicData>
        </a:graphic>
      </p:graphicFrame>
      <p:pic>
        <p:nvPicPr>
          <p:cNvPr id="5" name="Picture 8">
            <a:extLst>
              <a:ext uri="{FF2B5EF4-FFF2-40B4-BE49-F238E27FC236}">
                <a16:creationId xmlns:a16="http://schemas.microsoft.com/office/drawing/2014/main" id="{0A68367F-7779-6FC8-0B2A-1D2C58CFBD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2DAC411-A84D-1E85-9117-2FDA81ED0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3733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366F76B-5E78-4197-B8AE-A98C72A1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0" y="1212112"/>
            <a:ext cx="8001000" cy="45082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fr-FR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fr-FR" dirty="0">
                <a:solidFill>
                  <a:srgbClr val="0000FF"/>
                </a:solidFill>
                <a:latin typeface="Arial"/>
                <a:cs typeface="Arial"/>
              </a:rPr>
              <a:t>Comité sécurité ou PDP spécifique obligatoire </a:t>
            </a:r>
            <a:r>
              <a:rPr lang="fr-FR" dirty="0">
                <a:latin typeface="Arial"/>
                <a:cs typeface="Arial"/>
              </a:rPr>
              <a:t>pour tous les travaux amiante, avec la précision du plan de secours établi conjointement avec les pompiers ainsi que les moyens de secours mis à leurs dispositions (combinaison, issue de secours, …)</a:t>
            </a:r>
            <a:endParaRPr lang="fr-FR" dirty="0">
              <a:cs typeface="Arial"/>
            </a:endParaRPr>
          </a:p>
          <a:p>
            <a:pPr marL="0" indent="0">
              <a:buNone/>
            </a:pPr>
            <a:endParaRPr lang="fr-FR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fr-FR" dirty="0">
                <a:latin typeface="Arial"/>
                <a:cs typeface="Arial"/>
              </a:rPr>
              <a:t>Pénétration interdite dans le balisage amiante pour toute personne LYB sauf </a:t>
            </a:r>
            <a:endParaRPr lang="fr-FR" dirty="0"/>
          </a:p>
          <a:p>
            <a:pPr lvl="1"/>
            <a:r>
              <a:rPr lang="fr-FR" sz="1600" b="1" dirty="0">
                <a:latin typeface="Arial"/>
                <a:cs typeface="Arial"/>
              </a:rPr>
              <a:t>Si urgence liée à un soin/accident par le personnel d’intervention Pompier formé amiante sur 1 journée</a:t>
            </a:r>
          </a:p>
          <a:p>
            <a:pPr lvl="1"/>
            <a:r>
              <a:rPr lang="fr-FR" sz="1600" b="1" dirty="0">
                <a:latin typeface="Arial"/>
                <a:cs typeface="Arial"/>
              </a:rPr>
              <a:t>Si urgence liée à un incident ou impératif production par du personnel formé amiante sur 1 journée.</a:t>
            </a:r>
            <a:r>
              <a:rPr lang="fr-FR" sz="16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pPr marL="457200" lvl="1" indent="0">
              <a:buNone/>
            </a:pPr>
            <a:endParaRPr lang="fr-FR" dirty="0">
              <a:solidFill>
                <a:srgbClr val="FF0000"/>
              </a:solidFill>
              <a:latin typeface="Arial"/>
              <a:cs typeface="Arial"/>
            </a:endParaRPr>
          </a:p>
          <a:p>
            <a:pPr marL="457200" lvl="1" indent="0">
              <a:buNone/>
            </a:pPr>
            <a:endParaRPr lang="fr-FR" dirty="0">
              <a:solidFill>
                <a:srgbClr val="FF0000"/>
              </a:solidFill>
              <a:latin typeface="Arial"/>
              <a:cs typeface="Arial"/>
            </a:endParaRPr>
          </a:p>
          <a:p>
            <a:pPr marL="457200" lvl="1" indent="0">
              <a:buNone/>
            </a:pPr>
            <a:endParaRPr lang="fr-FR" dirty="0">
              <a:solidFill>
                <a:srgbClr val="FF0000"/>
              </a:solidFill>
              <a:latin typeface="Arial"/>
              <a:cs typeface="Arial"/>
            </a:endParaRPr>
          </a:p>
          <a:p>
            <a:pPr marL="457200" lvl="1" indent="0" algn="ctr">
              <a:buNone/>
            </a:pPr>
            <a:r>
              <a:rPr lang="fr-FR" sz="1800" b="1" dirty="0">
                <a:solidFill>
                  <a:srgbClr val="FF0000"/>
                </a:solidFill>
                <a:latin typeface="Arial"/>
                <a:cs typeface="Arial"/>
              </a:rPr>
              <a:t>Pour les travaux en SS3 et SS4 en chantier clos, la MAT sera faite par du personnel LYB formé SS4 ou formé « Prévention du Risque Amiante Port des EPI et des Equipements Respiratoires » 1 jour et ayant délégation de pouvoir pour la mise au travail</a:t>
            </a:r>
          </a:p>
          <a:p>
            <a:pPr marL="457200" lvl="1" indent="0" algn="ctr">
              <a:buNone/>
            </a:pPr>
            <a:endParaRPr lang="fr-FR" sz="18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lvl="1"/>
            <a:endParaRPr lang="fr-FR" b="1" dirty="0">
              <a:latin typeface="Arial"/>
              <a:cs typeface="Arial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117E64-A9C4-4973-A9D8-A06599A35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Mise Au Travail MAT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536A13-8018-4919-80D8-0CDDE3F21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FF6E628-EF7D-8B4D-B74C-E1AFB43B89B1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6" name="Triangle isocèle 5">
              <a:extLst>
                <a:ext uri="{FF2B5EF4-FFF2-40B4-BE49-F238E27FC236}">
                  <a16:creationId xmlns:a16="http://schemas.microsoft.com/office/drawing/2014/main" id="{9377C1C5-74A7-80C3-3552-69E2FF53940F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2FE7E1-E270-CF1C-3515-13B6C436009B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F29B8496-D0A2-5F9A-892F-8623658A80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653C02D-602F-7FAD-E925-87D9AC7FB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30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6E566D0-83F6-45DF-A0D3-EB05C99C4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3256" y="1352218"/>
            <a:ext cx="8001000" cy="47378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>
                <a:latin typeface="Arial"/>
                <a:cs typeface="Arial"/>
              </a:rPr>
              <a:t>Remplir l'information Amiante sur l'AT en haut à droite </a:t>
            </a:r>
          </a:p>
          <a:p>
            <a:pPr lvl="1"/>
            <a:r>
              <a:rPr lang="fr-FR" dirty="0">
                <a:latin typeface="Arial"/>
                <a:cs typeface="Arial"/>
              </a:rPr>
              <a:t>Autorisation de Travail – Encadré Amiante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fr-FR" b="1" dirty="0">
                <a:solidFill>
                  <a:srgbClr val="0000FF"/>
                </a:solidFill>
                <a:latin typeface="Arial"/>
                <a:cs typeface="Arial"/>
              </a:rPr>
              <a:t>à remplir par la personne qui édite l’AT</a:t>
            </a:r>
            <a:endParaRPr lang="fr-FR" b="1" dirty="0">
              <a:solidFill>
                <a:srgbClr val="0000FF"/>
              </a:solidFill>
              <a:cs typeface="Arial"/>
            </a:endParaRPr>
          </a:p>
          <a:p>
            <a:pPr marL="457200" lvl="1" indent="0">
              <a:buNone/>
            </a:pPr>
            <a:endParaRPr lang="fr-FR" dirty="0">
              <a:cs typeface="Arial"/>
            </a:endParaRPr>
          </a:p>
          <a:p>
            <a:pPr lvl="1"/>
            <a:endParaRPr lang="fr-FR" dirty="0">
              <a:cs typeface="Arial"/>
            </a:endParaRPr>
          </a:p>
          <a:p>
            <a:pPr lvl="1"/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06F7FF-8341-42F8-85E7-8D850384DE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Edition et Signature AT (Autorisation de Travail)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7B50FD-1645-4760-8CA3-1126A3FC4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7F3D66E-1CF0-4F69-A9C5-0854235955A8}"/>
              </a:ext>
            </a:extLst>
          </p:cNvPr>
          <p:cNvSpPr txBox="1"/>
          <p:nvPr/>
        </p:nvSpPr>
        <p:spPr>
          <a:xfrm>
            <a:off x="6119846" y="2328387"/>
            <a:ext cx="15340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Si cette case n’est pas complétée, </a:t>
            </a:r>
          </a:p>
          <a:p>
            <a:pPr algn="ctr"/>
            <a:r>
              <a:rPr lang="fr-FR" sz="1400" b="1" dirty="0">
                <a:solidFill>
                  <a:srgbClr val="FF0000"/>
                </a:solidFill>
              </a:rPr>
              <a:t>les travaux ne doivent pas se faire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7948D45-0DBA-DEEC-673F-5F2BB044CDDD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6" name="Triangle isocèle 5">
              <a:extLst>
                <a:ext uri="{FF2B5EF4-FFF2-40B4-BE49-F238E27FC236}">
                  <a16:creationId xmlns:a16="http://schemas.microsoft.com/office/drawing/2014/main" id="{86753231-EB27-79D4-4690-52FCE092BBF8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9BFC95F-94D1-6C4B-56ED-68CA81B5AA9F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E93DC1CB-1323-BF79-2A71-72B66F685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856" y="2068626"/>
            <a:ext cx="3454688" cy="21194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082B118-F7FB-513C-A2AB-A197D0614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735" y="3899026"/>
            <a:ext cx="4344006" cy="2191056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305853E-7826-2C7E-0D16-EC6ED40E64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EF91FDD-C23C-A7E2-0D10-BA0846942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49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D16249B-93EB-C25E-05D6-ED4B2365C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0EF89A1-80D2-4F59-BB26-8DF157856F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609" y="621111"/>
            <a:ext cx="10668000" cy="548640"/>
          </a:xfrm>
        </p:spPr>
        <p:txBody>
          <a:bodyPr/>
          <a:lstStyle/>
          <a:p>
            <a:r>
              <a:rPr lang="fr-FR" dirty="0"/>
              <a:t> Examen visuel NF X 46-021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E02B56-E26D-49D6-8E00-E2215D729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311CB69-3BBA-43F2-A1B2-5932A7BCE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248" y="893089"/>
            <a:ext cx="3659858" cy="54111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C29D9A-8F4B-8212-167E-14A7C6AA85C6}"/>
              </a:ext>
            </a:extLst>
          </p:cNvPr>
          <p:cNvSpPr/>
          <p:nvPr/>
        </p:nvSpPr>
        <p:spPr>
          <a:xfrm>
            <a:off x="6787662" y="932540"/>
            <a:ext cx="1132098" cy="4390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FDAA378-278A-3DFC-7F99-5103FF2E2F02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10" name="Triangle isocèle 9">
              <a:extLst>
                <a:ext uri="{FF2B5EF4-FFF2-40B4-BE49-F238E27FC236}">
                  <a16:creationId xmlns:a16="http://schemas.microsoft.com/office/drawing/2014/main" id="{DCCF2383-6441-4612-EAE9-71A55CCA8CB8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C5C9A59-DD9E-9EE2-FBC6-24D464016939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74526FE0-7894-EA07-C24B-781C5673F195}"/>
              </a:ext>
            </a:extLst>
          </p:cNvPr>
          <p:cNvSpPr txBox="1"/>
          <p:nvPr/>
        </p:nvSpPr>
        <p:spPr>
          <a:xfrm>
            <a:off x="673609" y="932540"/>
            <a:ext cx="591183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solidFill>
                  <a:srgbClr val="0070C0"/>
                </a:solidFill>
                <a:cs typeface="Times New Roman" panose="02020603050405020304" pitchFamily="18" charset="0"/>
              </a:rPr>
              <a:t>Objectifs de l’examen visuel après travaux</a:t>
            </a:r>
          </a:p>
          <a:p>
            <a:pPr algn="just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L’examen ou contrôle visuel est l’un des éléments clé du processus de réception d’un chantier de retrait des matériaux et produits contenant de l’amiante. A l’achèvement de travaux de désamiantage ou d’encapsulage et avant restitution des locaux </a:t>
            </a:r>
            <a:r>
              <a:rPr lang="fr-FR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(avant la levée du chantier).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L’objectif est de s’assurer que les travaux de retrait ont été réalisés conformément au contrat de travaux.</a:t>
            </a:r>
          </a:p>
          <a:p>
            <a:endParaRPr lang="fr-FR" u="sng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fr-FR" u="sng" dirty="0">
                <a:solidFill>
                  <a:srgbClr val="0070C0"/>
                </a:solidFill>
                <a:cs typeface="Times New Roman" panose="02020603050405020304" pitchFamily="18" charset="0"/>
              </a:rPr>
              <a:t>Par qui ?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L’entreprise de diagnostic de l’unité concernée, et doit être réalisé par un opérateur de repérage titulaire d’une certification avec mention.</a:t>
            </a:r>
          </a:p>
          <a:p>
            <a:endParaRPr lang="fr-FR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fr-FR" u="sng" dirty="0">
                <a:solidFill>
                  <a:srgbClr val="0070C0"/>
                </a:solidFill>
                <a:cs typeface="Times New Roman" panose="02020603050405020304" pitchFamily="18" charset="0"/>
              </a:rPr>
              <a:t>Quels matériaux sont concernés ?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Après retrait de tout matériau ou produit contenant de l’amiante afin de garantir la sécurité des personnes amenées à réoccuper les locaux ou à effectuer des travaux à l’issue des opérations de désamiantage.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0FAFF175-02C3-8B53-5DE9-F6002D620A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6722" y="4676332"/>
            <a:ext cx="1669774" cy="166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16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1E7FF8-0098-4A38-95BD-31BB4CB25E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Mise à jour des RAT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84CC08-AB7B-485B-8727-C316D7143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5F3AD6C-3DA2-45BB-A37A-2EADA4F55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00" y="896549"/>
            <a:ext cx="8982016" cy="4785984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80D61A2-CBBD-1A85-E0F2-A28A138984D9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5" name="Triangle isocèle 4">
              <a:extLst>
                <a:ext uri="{FF2B5EF4-FFF2-40B4-BE49-F238E27FC236}">
                  <a16:creationId xmlns:a16="http://schemas.microsoft.com/office/drawing/2014/main" id="{C8825302-25D4-9EFB-0402-CB255541F57D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EB90B9-2F6C-EC0F-7C74-4110573F09B8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86D419AB-2335-C055-BE61-41A4ACD53E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55A03FD-D476-7786-55EA-B112A3DFF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23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1E7FF8-0098-4A38-95BD-31BB4CB25E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Mise à jour des RAT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84CC08-AB7B-485B-8727-C316D7143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D1A96F-98B7-414E-8EA1-EF21E9A10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12" y="910686"/>
            <a:ext cx="9679614" cy="4687505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C8ACE52-0552-B85B-6D50-E06BC328608D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5" name="Triangle isocèle 4">
              <a:extLst>
                <a:ext uri="{FF2B5EF4-FFF2-40B4-BE49-F238E27FC236}">
                  <a16:creationId xmlns:a16="http://schemas.microsoft.com/office/drawing/2014/main" id="{73DCCEE7-215E-933D-6419-B78F2AF49B16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3AFDC7-A303-BC51-A5E2-6DAFAE2F2641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CA2EACB8-6FA1-660E-FA1F-D466EBDEF1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57684E1-7120-ADF8-0C6F-C7D6D43D9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663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1E7FF8-0098-4A38-95BD-31BB4CB25E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Mise à jour des RAT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84CC08-AB7B-485B-8727-C316D7143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196D4E0-C04A-4B11-AF46-7862FA1E1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95" y="1018603"/>
            <a:ext cx="10410825" cy="5076825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8FE9803-D346-0A24-64E9-E334F9141E0D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6" name="Triangle isocèle 5">
              <a:extLst>
                <a:ext uri="{FF2B5EF4-FFF2-40B4-BE49-F238E27FC236}">
                  <a16:creationId xmlns:a16="http://schemas.microsoft.com/office/drawing/2014/main" id="{5C6FB608-A75D-0A48-76D6-D1AA5AACB6DE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D21795-EDF7-1C52-BBE6-D6600C6B8892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4EF59E3B-EB17-953B-0D30-C4799DE2C3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F235990-FD42-A173-3108-812AF8A05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510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1E7FF8-0098-4A38-95BD-31BB4CB25E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Mise à jour des RAT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84CC08-AB7B-485B-8727-C316D7143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0458932-10E7-46C0-8E18-F1E0531F1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57" y="975284"/>
            <a:ext cx="10989945" cy="5235015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37B768B-1F35-792E-55B8-EDD79191086C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5" name="Triangle isocèle 4">
              <a:extLst>
                <a:ext uri="{FF2B5EF4-FFF2-40B4-BE49-F238E27FC236}">
                  <a16:creationId xmlns:a16="http://schemas.microsoft.com/office/drawing/2014/main" id="{E927E574-E68C-80FC-E844-189ECF6C14E2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402F93-4567-6698-7598-6160F1E311C0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DA7DA714-83CA-34DF-04E9-DE120A320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BADFCCC-8D36-E1CF-17D2-77DB77398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09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1E7FF8-0098-4A38-95BD-31BB4CB25E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Après sablage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84CC08-AB7B-485B-8727-C316D7143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37</a:t>
            </a:fld>
            <a:endParaRPr lang="en-US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BEB84D3-7E5E-3430-296C-23F0D8821200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6" name="Triangle isocèle 5">
              <a:extLst>
                <a:ext uri="{FF2B5EF4-FFF2-40B4-BE49-F238E27FC236}">
                  <a16:creationId xmlns:a16="http://schemas.microsoft.com/office/drawing/2014/main" id="{03E3D232-4BD7-30F0-4D9D-B1ABDA207966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25AD72-0BC2-1E97-E52D-736C1531B3EB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C3EA9DAD-D1EF-898A-551A-FF3F624A91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20449BC-96D4-55BC-7464-A63AC4218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  <p:pic>
        <p:nvPicPr>
          <p:cNvPr id="5" name="Image 4" descr="Une image contenant métal, sale, engin&#10;&#10;Description générée automatiquement">
            <a:extLst>
              <a:ext uri="{FF2B5EF4-FFF2-40B4-BE49-F238E27FC236}">
                <a16:creationId xmlns:a16="http://schemas.microsoft.com/office/drawing/2014/main" id="{0D55EC13-45C6-4DE9-93D3-E1DE28DD6E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4" t="9091" r="38546" b="-1"/>
          <a:stretch/>
        </p:blipFill>
        <p:spPr>
          <a:xfrm rot="5400000">
            <a:off x="3104197" y="-233231"/>
            <a:ext cx="5376672" cy="765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930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1E7FF8-0098-4A38-95BD-31BB4CB25E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Calo neuf fin des travaux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84CC08-AB7B-485B-8727-C316D7143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ABA99719-1647-4366-80DF-99284F8A7C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/>
          <a:stretch/>
        </p:blipFill>
        <p:spPr>
          <a:xfrm>
            <a:off x="2886074" y="952508"/>
            <a:ext cx="6419851" cy="54526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20FE1EB-1ECD-5465-015A-6FDB718267A7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7" name="Triangle isocèle 6">
              <a:extLst>
                <a:ext uri="{FF2B5EF4-FFF2-40B4-BE49-F238E27FC236}">
                  <a16:creationId xmlns:a16="http://schemas.microsoft.com/office/drawing/2014/main" id="{7322D15D-DA30-5AAD-6A04-11426D4A549F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59A2D69-9774-3D0D-2D32-48ECCEC36572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5CBC449-9F80-ABB0-D725-030BD10C5B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A63AEBA-2713-A8AE-D54F-DA2564139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441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84CC08-AB7B-485B-8727-C316D7143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39</a:t>
            </a:fld>
            <a:endParaRPr lang="en-US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20FE1EB-1ECD-5465-015A-6FDB718267A7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7" name="Triangle isocèle 6">
              <a:extLst>
                <a:ext uri="{FF2B5EF4-FFF2-40B4-BE49-F238E27FC236}">
                  <a16:creationId xmlns:a16="http://schemas.microsoft.com/office/drawing/2014/main" id="{7322D15D-DA30-5AAD-6A04-11426D4A549F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59A2D69-9774-3D0D-2D32-48ECCEC36572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5CBC449-9F80-ABB0-D725-030BD10C5B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A63AEBA-2713-A8AE-D54F-DA2564139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5753614-A5A2-73FD-980A-822A56E950C7}"/>
              </a:ext>
            </a:extLst>
          </p:cNvPr>
          <p:cNvSpPr txBox="1"/>
          <p:nvPr/>
        </p:nvSpPr>
        <p:spPr>
          <a:xfrm>
            <a:off x="987424" y="2532740"/>
            <a:ext cx="591183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solidFill>
                  <a:srgbClr val="0070C0"/>
                </a:solidFill>
                <a:cs typeface="Times New Roman" panose="02020603050405020304" pitchFamily="18" charset="0"/>
              </a:rPr>
              <a:t>Nadia OUARTANI</a:t>
            </a: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ssistant à 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aitrise d’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uvrage Site Amiante, FCR, Plomb 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Bâtiment Y bureau B5</a:t>
            </a: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Tel : +33 4 42 74 60 35</a:t>
            </a:r>
            <a:endParaRPr lang="fr-FR" sz="18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r>
              <a:rPr lang="fr-FR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4"/>
              </a:rPr>
              <a:t>Nadia.Ouartani@lyondellbasell.com</a:t>
            </a:r>
            <a:endParaRPr lang="fr-FR" sz="18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endParaRPr lang="fr-FR" u="sng" dirty="0">
              <a:solidFill>
                <a:srgbClr val="0000FF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fr-FR" sz="1800" b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LYONDELLBASELL SERVICES France</a:t>
            </a:r>
            <a:endParaRPr lang="fr-FR" sz="18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r>
              <a:rPr lang="fr-FR" sz="18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Chemin départemental 54,</a:t>
            </a:r>
            <a:endParaRPr lang="fr-FR" sz="18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r>
              <a:rPr lang="fr-FR" sz="18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13131 Berre-l’Etang</a:t>
            </a:r>
            <a:endParaRPr lang="fr-FR" sz="18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r>
              <a:rPr lang="fr-FR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5"/>
              </a:rPr>
              <a:t>www.lyondellbasell.com</a:t>
            </a:r>
            <a:endParaRPr lang="fr-FR" sz="18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endParaRPr lang="fr-FR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BDE145DD-95E7-EE8A-39AE-DE8C114855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8023" y="1493234"/>
            <a:ext cx="5183076" cy="548640"/>
          </a:xfrm>
        </p:spPr>
        <p:txBody>
          <a:bodyPr/>
          <a:lstStyle/>
          <a:p>
            <a:r>
              <a:rPr lang="fr-FR" sz="4800" dirty="0">
                <a:solidFill>
                  <a:schemeClr val="accent6">
                    <a:lumMod val="75000"/>
                  </a:schemeClr>
                </a:solidFill>
                <a:latin typeface="Edwardian Script ITC" panose="030303020407070D0804" pitchFamily="66" charset="0"/>
              </a:rPr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3695958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42721" y="896983"/>
            <a:ext cx="8655770" cy="556169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lvl="1" indent="0" algn="ctr">
              <a:buNone/>
            </a:pPr>
            <a:endParaRPr lang="fr-FR" sz="1300" b="1" dirty="0"/>
          </a:p>
          <a:p>
            <a:r>
              <a:rPr lang="fr-FR" sz="2000" dirty="0">
                <a:latin typeface="Arial"/>
                <a:cs typeface="Arial"/>
              </a:rPr>
              <a:t>Pour des interventions de maintenance courante ou d’urgence</a:t>
            </a:r>
          </a:p>
          <a:p>
            <a:pPr marL="0" indent="0">
              <a:buNone/>
            </a:pPr>
            <a:r>
              <a:rPr lang="fr-FR" sz="2000" dirty="0">
                <a:latin typeface="Arial"/>
                <a:cs typeface="Arial"/>
              </a:rPr>
              <a:t> qui n’ont pas pour objectif de retirer ou d’encapsuler l’amiante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600" dirty="0">
                <a:latin typeface="Arial"/>
                <a:cs typeface="Arial"/>
              </a:rPr>
              <a:t>Le personnel intervenant sur des matériaux amiantés (joints, calo</a:t>
            </a:r>
            <a:r>
              <a:rPr lang="mr-IN" sz="1600" dirty="0">
                <a:latin typeface="Arial"/>
              </a:rPr>
              <a:t>…</a:t>
            </a:r>
            <a:r>
              <a:rPr lang="fr-FR" sz="1600" dirty="0">
                <a:latin typeface="Arial"/>
                <a:cs typeface="Arial"/>
              </a:rPr>
              <a:t>) doit avoir la formation opérateur en Sous-Section 4 (SS4) et posséder un mode opératoire décrivant le détail des opérations.</a:t>
            </a:r>
            <a:endParaRPr lang="fr-FR" sz="1800" dirty="0">
              <a:solidFill>
                <a:srgbClr val="FF0000"/>
              </a:solidFill>
              <a:cs typeface="Arial"/>
            </a:endParaRPr>
          </a:p>
          <a:p>
            <a:pPr lvl="1"/>
            <a:endParaRPr lang="fr-FR" sz="1800" dirty="0"/>
          </a:p>
          <a:p>
            <a:pPr marL="457200" lvl="1" indent="0">
              <a:buNone/>
            </a:pPr>
            <a:endParaRPr lang="fr-FR" sz="1800" dirty="0"/>
          </a:p>
          <a:p>
            <a:pPr marL="457200" lvl="1" indent="0">
              <a:buNone/>
            </a:pPr>
            <a:endParaRPr lang="fr-FR" sz="1800" b="1" u="sng" dirty="0"/>
          </a:p>
          <a:p>
            <a:r>
              <a:rPr lang="fr-FR" sz="2000" dirty="0">
                <a:latin typeface="Arial"/>
                <a:cs typeface="Arial"/>
              </a:rPr>
              <a:t>Pour des interventions de retrait d’amiante</a:t>
            </a:r>
            <a:endParaRPr lang="fr-FR" sz="2000" dirty="0">
              <a:solidFill>
                <a:srgbClr val="FF0000"/>
              </a:solidFill>
              <a:latin typeface="Arial"/>
              <a:cs typeface="Arial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800" dirty="0">
                <a:latin typeface="Arial"/>
                <a:cs typeface="Arial"/>
              </a:rPr>
              <a:t>La société et le personnel intervenant dans le cadre de retrait de matériaux amiantés doivent posséder l’habilitation Sous-Section 3 (SS3) et un plan de retrait décrivant en détail les opérations.</a:t>
            </a:r>
          </a:p>
          <a:p>
            <a:pPr lvl="1"/>
            <a:endParaRPr lang="fr-FR" sz="1800" dirty="0"/>
          </a:p>
          <a:p>
            <a:pPr marL="0" indent="0" algn="ctr">
              <a:buNone/>
            </a:pPr>
            <a:r>
              <a:rPr lang="fr-FR" sz="2000" dirty="0">
                <a:solidFill>
                  <a:srgbClr val="FF0000"/>
                </a:solidFill>
                <a:latin typeface="Arial"/>
                <a:cs typeface="Arial"/>
              </a:rPr>
              <a:t>Sans formation SS3 ou SS4, il est interdit d’intervenir sur des matériaux amiantés.</a:t>
            </a:r>
            <a:endParaRPr lang="fr-FR" sz="2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fr-FR" sz="2000" dirty="0">
                <a:solidFill>
                  <a:srgbClr val="FF0000"/>
                </a:solidFill>
                <a:latin typeface="Arial"/>
                <a:cs typeface="Arial"/>
              </a:rPr>
              <a:t>Pas de travaux sur l'amiante par le personnel LYB même si formé</a:t>
            </a:r>
          </a:p>
          <a:p>
            <a:endParaRPr lang="fr-FR" sz="2000" dirty="0">
              <a:solidFill>
                <a:srgbClr val="425563"/>
              </a:solidFill>
            </a:endParaRPr>
          </a:p>
          <a:p>
            <a:endParaRPr lang="fr-FR" sz="2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37392"/>
            <a:ext cx="8403769" cy="548640"/>
          </a:xfrm>
        </p:spPr>
        <p:txBody>
          <a:bodyPr anchor="b" anchorCtr="0">
            <a:normAutofit/>
          </a:bodyPr>
          <a:lstStyle/>
          <a:p>
            <a:r>
              <a:rPr lang="fr-FR" dirty="0"/>
              <a:t>L’amiante : quelle formation</a:t>
            </a:r>
            <a:r>
              <a:rPr lang="fr-FR" sz="2200" dirty="0">
                <a:latin typeface="Arial"/>
                <a:cs typeface="Arial"/>
              </a:rPr>
              <a:t> 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4</a:t>
            </a:fld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918782A-4B40-49C7-BEC2-A2769BFC1DC2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7" name="Triangle isocèle 6">
              <a:extLst>
                <a:ext uri="{FF2B5EF4-FFF2-40B4-BE49-F238E27FC236}">
                  <a16:creationId xmlns:a16="http://schemas.microsoft.com/office/drawing/2014/main" id="{6A87F358-6913-426A-8342-52D3EB0EDDE6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239DED-BD7B-4C8D-9F82-BFAEB2FEA3EE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5" name="Picture 8">
            <a:extLst>
              <a:ext uri="{FF2B5EF4-FFF2-40B4-BE49-F238E27FC236}">
                <a16:creationId xmlns:a16="http://schemas.microsoft.com/office/drawing/2014/main" id="{4ED04E2C-FECA-0FC2-3A12-2191E561B8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AB0E928-AF1D-CC87-0C4B-E1969EBCA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8649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95500" y="1142999"/>
            <a:ext cx="8001000" cy="521208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z="2000" dirty="0">
                <a:latin typeface="Arial"/>
                <a:cs typeface="Arial"/>
              </a:rPr>
              <a:t>Partenariat passé avec la CARSAT </a:t>
            </a:r>
            <a:endParaRPr lang="fr-FR" sz="2000" dirty="0"/>
          </a:p>
          <a:p>
            <a:pPr lvl="1"/>
            <a:r>
              <a:rPr lang="fr-FR" sz="1800" dirty="0">
                <a:latin typeface="Arial"/>
                <a:cs typeface="Arial"/>
              </a:rPr>
              <a:t>Formation du personnel LYB</a:t>
            </a:r>
          </a:p>
          <a:p>
            <a:pPr lvl="1"/>
            <a:endParaRPr lang="fr-FR" sz="1800" dirty="0"/>
          </a:p>
          <a:p>
            <a:r>
              <a:rPr lang="fr-FR" sz="2000" dirty="0">
                <a:latin typeface="Arial"/>
                <a:cs typeface="Arial"/>
              </a:rPr>
              <a:t>Formation de personnel LYB dans chaque unité en encadrement mixte SS4 (sous-section 4 amiante)</a:t>
            </a:r>
          </a:p>
          <a:p>
            <a:pPr marL="0" indent="0">
              <a:buNone/>
            </a:pPr>
            <a:endParaRPr lang="fr-FR" sz="2000" dirty="0">
              <a:latin typeface="Arial"/>
              <a:cs typeface="Arial"/>
            </a:endParaRPr>
          </a:p>
          <a:p>
            <a:r>
              <a:rPr lang="fr-FR" sz="2000" dirty="0">
                <a:latin typeface="Arial"/>
                <a:cs typeface="Arial"/>
              </a:rPr>
              <a:t>Repérage amiante dans toutes les unités du site en fonctionnement</a:t>
            </a:r>
          </a:p>
          <a:p>
            <a:pPr lvl="1"/>
            <a:r>
              <a:rPr lang="fr-FR" sz="1800" dirty="0">
                <a:latin typeface="Arial"/>
                <a:cs typeface="Arial"/>
              </a:rPr>
              <a:t>Pour avoir une meilleure connaissance et anticipation des travaux à venir</a:t>
            </a:r>
          </a:p>
          <a:p>
            <a:pPr lvl="1"/>
            <a:endParaRPr lang="fr-FR" sz="1800" dirty="0"/>
          </a:p>
          <a:p>
            <a:r>
              <a:rPr lang="fr-FR" sz="2000" dirty="0">
                <a:latin typeface="Arial"/>
                <a:cs typeface="Arial"/>
              </a:rPr>
              <a:t>Mise en place de contrats avec des entreprises en SS4/SS3 et diagnostiqueurs</a:t>
            </a:r>
          </a:p>
          <a:p>
            <a:endParaRPr lang="fr-FR" sz="2000" dirty="0">
              <a:latin typeface="Arial"/>
              <a:cs typeface="Arial"/>
            </a:endParaRPr>
          </a:p>
          <a:p>
            <a:r>
              <a:rPr lang="fr-FR" sz="2000" dirty="0">
                <a:latin typeface="Arial"/>
                <a:cs typeface="Arial"/>
              </a:rPr>
              <a:t>Suivi et mise à jour des DTA bâtiments</a:t>
            </a:r>
          </a:p>
          <a:p>
            <a:endParaRPr lang="fr-FR" sz="2000" dirty="0">
              <a:latin typeface="Arial"/>
              <a:cs typeface="Arial"/>
            </a:endParaRPr>
          </a:p>
          <a:p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endParaRPr lang="fr-FR" sz="2000" dirty="0"/>
          </a:p>
          <a:p>
            <a:endParaRPr lang="fr-FR" sz="2000" dirty="0">
              <a:solidFill>
                <a:srgbClr val="425563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 anchor="b" anchorCtr="0">
            <a:normAutofit/>
          </a:bodyPr>
          <a:lstStyle/>
          <a:p>
            <a:r>
              <a:rPr lang="fr-FR" dirty="0"/>
              <a:t>L’amiante</a:t>
            </a:r>
            <a:r>
              <a:rPr lang="fr-FR" sz="2200" dirty="0"/>
              <a:t> </a:t>
            </a:r>
            <a:r>
              <a:rPr lang="fr-FR" dirty="0"/>
              <a:t>sur le site : Actions mises en place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5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F47EE1E-FFBD-4387-AE82-12367F3E7AC1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8" name="Triangle isocèle 7">
              <a:extLst>
                <a:ext uri="{FF2B5EF4-FFF2-40B4-BE49-F238E27FC236}">
                  <a16:creationId xmlns:a16="http://schemas.microsoft.com/office/drawing/2014/main" id="{A863AE8C-460E-45F1-A577-651C9A8E83DD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49839F-421E-498A-B4DB-BEBC319CC5C5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4" name="Picture 8">
            <a:extLst>
              <a:ext uri="{FF2B5EF4-FFF2-40B4-BE49-F238E27FC236}">
                <a16:creationId xmlns:a16="http://schemas.microsoft.com/office/drawing/2014/main" id="{78FC094C-76F4-3A91-81AC-9204C147EA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55CE168-AD70-ABA2-6E1B-BC991C654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2522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DFEAC5-0F35-4850-87DC-9D825EFEA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1800" dirty="0"/>
              <a:t>L’amiante sur le site : </a:t>
            </a:r>
            <a:r>
              <a:rPr lang="fr-FR" dirty="0"/>
              <a:t>où 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DB9B9B1-D65C-4B0C-82C7-18C30AAFE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D8E0ACB-03F0-4D1F-9104-006A6817F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590" y="1014984"/>
            <a:ext cx="4142793" cy="279916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sz="1700" dirty="0"/>
              <a:t>Sur site, on retrouve de l’amiante:</a:t>
            </a:r>
          </a:p>
          <a:p>
            <a:r>
              <a:rPr lang="fr-FR" sz="1700" dirty="0"/>
              <a:t>Flocage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700" dirty="0"/>
              <a:t>Calorifugeage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700" dirty="0"/>
              <a:t>Joints (brides, étanchéité), tresse, cerce 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700" dirty="0"/>
              <a:t>Colle, dalles de sol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700" dirty="0"/>
              <a:t>Bitumes, ciment, fibrociment…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700" dirty="0"/>
              <a:t>Peinture, enduit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700" dirty="0"/>
              <a:t>Mastic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700" dirty="0"/>
              <a:t>…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5D599CD-C48E-4ABC-90CA-D08FEFBA0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816" y="980704"/>
            <a:ext cx="1704469" cy="100974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8256E52-FD99-4CA0-B3EB-9D5A36D2E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430" y="980704"/>
            <a:ext cx="1622249" cy="10097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605ECC9-1020-06D3-61AC-520E0A28A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002" y="2054617"/>
            <a:ext cx="2224189" cy="16121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D59A7D-F892-D191-0E2C-766978A52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059" y="2054617"/>
            <a:ext cx="1935613" cy="16121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B84BB80-308E-6BA8-732F-983EC57C65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161" y="2054617"/>
            <a:ext cx="2432065" cy="158639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861654F-5F65-1973-8A0E-B3C6A50D09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3651" y="3811369"/>
            <a:ext cx="2686800" cy="167245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8CD21CF-0AD4-5E3C-B788-490D1B7E00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7283" y="3666744"/>
            <a:ext cx="2806792" cy="181986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DDEC1E3-DEF3-EE5F-77C3-2B15088A6E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5526" y="3641015"/>
            <a:ext cx="2719338" cy="181986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6458FB8-28E2-208E-5778-2A72E79033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" y="3779440"/>
            <a:ext cx="2655509" cy="1680702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1BA16442-BA7A-9999-DA0E-526005D813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7B571F1-47F0-2A92-9063-AF2CAA8180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CE4757A-B19B-31DC-4D04-9643A0BCA3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49252" y="898242"/>
            <a:ext cx="1704469" cy="1130646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F6B94DF7-24C8-FA9C-DD4A-EB8137F383CB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14" name="Triangle isocèle 13">
              <a:extLst>
                <a:ext uri="{FF2B5EF4-FFF2-40B4-BE49-F238E27FC236}">
                  <a16:creationId xmlns:a16="http://schemas.microsoft.com/office/drawing/2014/main" id="{931E0D1D-FF5E-AE88-4CD4-6731203068A6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9E72812-BAAB-6EDB-EF5B-C4D8552526E1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3514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DFEAC5-0F35-4850-87DC-9D825EFEA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1800" dirty="0"/>
              <a:t>L’amiante sur le site : </a:t>
            </a:r>
            <a:r>
              <a:rPr lang="fr-FR" dirty="0"/>
              <a:t>où 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DB9B9B1-D65C-4B0C-82C7-18C30AAFE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1E1A184B-D1A3-C2DE-2D78-556C419C1C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8AE94F4-DD8F-B781-6671-FC217ED6B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EAAF6B8-BCB0-8F26-6991-31497963B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230" y="905255"/>
            <a:ext cx="8697539" cy="546811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2D5B4CEF-6D1F-F906-1E9B-975607A01087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8" name="Triangle isocèle 7">
              <a:extLst>
                <a:ext uri="{FF2B5EF4-FFF2-40B4-BE49-F238E27FC236}">
                  <a16:creationId xmlns:a16="http://schemas.microsoft.com/office/drawing/2014/main" id="{51994407-DFE4-941D-A835-28F04A12B805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6D1B59-4FEA-D6C5-1E29-60F55B5729FD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4700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 anchor="b" anchorCtr="0">
            <a:normAutofit/>
          </a:bodyPr>
          <a:lstStyle/>
          <a:p>
            <a:r>
              <a:rPr lang="fr-FR" dirty="0"/>
              <a:t>L’amiante</a:t>
            </a:r>
            <a:r>
              <a:rPr lang="fr-FR" sz="2200" dirty="0"/>
              <a:t> </a:t>
            </a:r>
            <a:r>
              <a:rPr lang="fr-FR" dirty="0"/>
              <a:t>sur le site : préparation des travaux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8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F47EE1E-FFBD-4387-AE82-12367F3E7AC1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8" name="Triangle isocèle 7">
              <a:extLst>
                <a:ext uri="{FF2B5EF4-FFF2-40B4-BE49-F238E27FC236}">
                  <a16:creationId xmlns:a16="http://schemas.microsoft.com/office/drawing/2014/main" id="{A863AE8C-460E-45F1-A577-651C9A8E83DD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49839F-421E-498A-B4DB-BEBC319CC5C5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A0093457-BB6E-7DB7-A369-ED7669DDC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21987" y="1143000"/>
            <a:ext cx="3948025" cy="3963988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9B8ED57-411B-5325-F3B2-8B0DFF319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976" y="1028252"/>
            <a:ext cx="5389204" cy="541099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0328C63-B663-BB44-8482-2008D82F30A2}"/>
              </a:ext>
            </a:extLst>
          </p:cNvPr>
          <p:cNvSpPr txBox="1"/>
          <p:nvPr/>
        </p:nvSpPr>
        <p:spPr>
          <a:xfrm>
            <a:off x="472180" y="971824"/>
            <a:ext cx="3649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/>
                <a:cs typeface="Arial"/>
              </a:rPr>
              <a:t>Avant tous travaux, se poser la question suivante : </a:t>
            </a:r>
          </a:p>
          <a:p>
            <a:r>
              <a:rPr lang="fr-FR" sz="2000" dirty="0">
                <a:solidFill>
                  <a:srgbClr val="FF0000"/>
                </a:solidFill>
                <a:latin typeface="Arial"/>
                <a:cs typeface="Arial"/>
              </a:rPr>
              <a:t>Y a-t-il la présence d’un RAT ? 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D637F24E-5D04-534B-B625-B5EFE7D97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21B6894-776E-3B18-B664-F0D560C26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4638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 anchor="b" anchorCtr="0">
            <a:normAutofit/>
          </a:bodyPr>
          <a:lstStyle/>
          <a:p>
            <a:r>
              <a:rPr lang="fr-FR" dirty="0"/>
              <a:t>L’amiante sur le site : préparation des travaux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8567C9-2CCE-1447-BCA1-E6C8B9F336C1}" type="slidenum">
              <a:rPr lang="en-US" smtClean="0"/>
              <a:pPr/>
              <a:t>9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F47EE1E-FFBD-4387-AE82-12367F3E7AC1}"/>
              </a:ext>
            </a:extLst>
          </p:cNvPr>
          <p:cNvGrpSpPr/>
          <p:nvPr/>
        </p:nvGrpSpPr>
        <p:grpSpPr>
          <a:xfrm>
            <a:off x="0" y="-279561"/>
            <a:ext cx="987424" cy="1332298"/>
            <a:chOff x="-15824" y="-279562"/>
            <a:chExt cx="987424" cy="1332298"/>
          </a:xfrm>
        </p:grpSpPr>
        <p:sp>
          <p:nvSpPr>
            <p:cNvPr id="8" name="Triangle isocèle 7">
              <a:extLst>
                <a:ext uri="{FF2B5EF4-FFF2-40B4-BE49-F238E27FC236}">
                  <a16:creationId xmlns:a16="http://schemas.microsoft.com/office/drawing/2014/main" id="{A863AE8C-460E-45F1-A577-651C9A8E83DD}"/>
                </a:ext>
              </a:extLst>
            </p:cNvPr>
            <p:cNvSpPr/>
            <p:nvPr/>
          </p:nvSpPr>
          <p:spPr>
            <a:xfrm rot="5400000">
              <a:off x="-47364" y="33773"/>
              <a:ext cx="1050503" cy="987424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49839F-421E-498A-B4DB-BEBC319CC5C5}"/>
                </a:ext>
              </a:extLst>
            </p:cNvPr>
            <p:cNvSpPr/>
            <p:nvPr/>
          </p:nvSpPr>
          <p:spPr>
            <a:xfrm rot="18791596">
              <a:off x="-293553" y="96674"/>
              <a:ext cx="12756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CMR</a:t>
              </a:r>
            </a:p>
          </p:txBody>
        </p:sp>
      </p:grp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A0093457-BB6E-7DB7-A369-ED7669DDC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21987" y="1143000"/>
            <a:ext cx="3948025" cy="3963988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EFC44E1-E771-2779-E15C-7F8940370D92}"/>
              </a:ext>
            </a:extLst>
          </p:cNvPr>
          <p:cNvSpPr txBox="1"/>
          <p:nvPr/>
        </p:nvSpPr>
        <p:spPr>
          <a:xfrm>
            <a:off x="3575176" y="1066238"/>
            <a:ext cx="6231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rial"/>
                <a:cs typeface="Arial"/>
              </a:rPr>
              <a:t>Fiche de Suivi Travaux Amiante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7752616-88B7-9516-5488-CF2A6462F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890" y="1435570"/>
            <a:ext cx="4811713" cy="51085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543ACC-8FC5-CEE5-0A0E-0D4C3540F2A3}"/>
              </a:ext>
            </a:extLst>
          </p:cNvPr>
          <p:cNvSpPr/>
          <p:nvPr/>
        </p:nvSpPr>
        <p:spPr>
          <a:xfrm>
            <a:off x="6729984" y="1435570"/>
            <a:ext cx="1243619" cy="21035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1B9EC7B1-C659-CE91-E151-FEFEBEE7F9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26" y="4667539"/>
            <a:ext cx="1669774" cy="16697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79E832-29AC-5141-D05E-179F038C0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4485" y="42512"/>
            <a:ext cx="2687516" cy="1024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2067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LYB PPT Colors">
      <a:dk1>
        <a:srgbClr val="425563"/>
      </a:dk1>
      <a:lt1>
        <a:srgbClr val="FFFFFF"/>
      </a:lt1>
      <a:dk2>
        <a:srgbClr val="00205B"/>
      </a:dk2>
      <a:lt2>
        <a:srgbClr val="E7E6E6"/>
      </a:lt2>
      <a:accent1>
        <a:srgbClr val="009CDE"/>
      </a:accent1>
      <a:accent2>
        <a:srgbClr val="FF8200"/>
      </a:accent2>
      <a:accent3>
        <a:srgbClr val="84BD00"/>
      </a:accent3>
      <a:accent4>
        <a:srgbClr val="DB3EB1"/>
      </a:accent4>
      <a:accent5>
        <a:srgbClr val="6EBCDD"/>
      </a:accent5>
      <a:accent6>
        <a:srgbClr val="636363"/>
      </a:accent6>
      <a:hlink>
        <a:srgbClr val="006B99"/>
      </a:hlink>
      <a:folHlink>
        <a:srgbClr val="982B7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BAEDBE8CCFA14C8877EC581F4782C8" ma:contentTypeVersion="8" ma:contentTypeDescription="Create a new document." ma:contentTypeScope="" ma:versionID="9ed15c8f1cd66d8abace0622ab96cebe">
  <xsd:schema xmlns:xsd="http://www.w3.org/2001/XMLSchema" xmlns:xs="http://www.w3.org/2001/XMLSchema" xmlns:p="http://schemas.microsoft.com/office/2006/metadata/properties" xmlns:ns1="http://schemas.microsoft.com/sharepoint/v3" xmlns:ns2="b9797b11-3558-462d-94c5-550166ed48b3" targetNamespace="http://schemas.microsoft.com/office/2006/metadata/properties" ma:root="true" ma:fieldsID="ba59036a3a163d5cd685bd5949481d47" ns1:_="" ns2:_="">
    <xsd:import namespace="http://schemas.microsoft.com/sharepoint/v3"/>
    <xsd:import namespace="b9797b11-3558-462d-94c5-550166ed48b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97b11-3558-462d-94c5-550166ed48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CD0BE6-7D39-458F-9323-7184D7E3BB35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b9797b11-3558-462d-94c5-550166ed48b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C2F1BFB-B1D8-4AD7-B339-6F52682384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9797b11-3558-462d-94c5-550166ed48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05615A-7463-435B-A378-526F19A70D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4994</TotalTime>
  <Words>1686</Words>
  <Application>Microsoft Office PowerPoint</Application>
  <PresentationFormat>Grand écran</PresentationFormat>
  <Paragraphs>278</Paragraphs>
  <Slides>39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7" baseType="lpstr">
      <vt:lpstr>Arial</vt:lpstr>
      <vt:lpstr>Arial Regular</vt:lpstr>
      <vt:lpstr>Calibri</vt:lpstr>
      <vt:lpstr>Calibri Light</vt:lpstr>
      <vt:lpstr>Edwardian Script ITC</vt:lpstr>
      <vt:lpstr>LucidaGrande</vt:lpstr>
      <vt:lpstr>Wingdings</vt:lpstr>
      <vt:lpstr>Office Theme</vt:lpstr>
      <vt:lpstr> Stratégie amiante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RAT  NFX 46-100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Travaux de désamiantage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Amirov, Gary</dc:creator>
  <cp:lastModifiedBy>Luc DECOSSE</cp:lastModifiedBy>
  <cp:revision>390</cp:revision>
  <cp:lastPrinted>2017-03-21T16:40:07Z</cp:lastPrinted>
  <dcterms:created xsi:type="dcterms:W3CDTF">2017-02-27T16:42:04Z</dcterms:created>
  <dcterms:modified xsi:type="dcterms:W3CDTF">2023-03-05T18:34:59Z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0x010100FABAEDBE8CCFA14C8877EC581F4782C8</vt:lpwstr>
  </property>
  <property fmtid="{D5CDD505-2E9C-101B-9397-08002B2CF9AE}" pid="3" name="MSIP_Label_ab600bf3-54ae-4595-bfc0-4225f2e608de_Enabled">
    <vt:lpwstr>true</vt:lpwstr>
  </property>
  <property fmtid="{D5CDD505-2E9C-101B-9397-08002B2CF9AE}" pid="4" name="MSIP_Label_ab600bf3-54ae-4595-bfc0-4225f2e608de_SetDate">
    <vt:lpwstr>2021-10-15T06:33:57Z</vt:lpwstr>
  </property>
  <property fmtid="{D5CDD505-2E9C-101B-9397-08002B2CF9AE}" pid="5" name="MSIP_Label_ab600bf3-54ae-4595-bfc0-4225f2e608de_Method">
    <vt:lpwstr>Standard</vt:lpwstr>
  </property>
  <property fmtid="{D5CDD505-2E9C-101B-9397-08002B2CF9AE}" pid="6" name="MSIP_Label_ab600bf3-54ae-4595-bfc0-4225f2e608de_Name">
    <vt:lpwstr>ab600bf3-54ae-4595-bfc0-4225f2e608de</vt:lpwstr>
  </property>
  <property fmtid="{D5CDD505-2E9C-101B-9397-08002B2CF9AE}" pid="7" name="MSIP_Label_ab600bf3-54ae-4595-bfc0-4225f2e608de_SiteId">
    <vt:lpwstr>fbe62081-06d8-481d-baa0-34149cfefa5f</vt:lpwstr>
  </property>
  <property fmtid="{D5CDD505-2E9C-101B-9397-08002B2CF9AE}" pid="8" name="MSIP_Label_ab600bf3-54ae-4595-bfc0-4225f2e608de_ActionId">
    <vt:lpwstr>3fef29bf-c9d2-4ec9-93cb-ddb5e1f2c12f</vt:lpwstr>
  </property>
  <property fmtid="{D5CDD505-2E9C-101B-9397-08002B2CF9AE}" pid="9" name="MSIP_Label_ab600bf3-54ae-4595-bfc0-4225f2e608de_ContentBits">
    <vt:lpwstr>0</vt:lpwstr>
  </property>
</Properties>
</file>