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8" r:id="rId3"/>
    <p:sldId id="3035" r:id="rId4"/>
    <p:sldId id="3037" r:id="rId5"/>
    <p:sldId id="3020" r:id="rId6"/>
    <p:sldId id="3034" r:id="rId7"/>
    <p:sldId id="3021" r:id="rId8"/>
    <p:sldId id="3022" r:id="rId9"/>
    <p:sldId id="3023" r:id="rId10"/>
    <p:sldId id="3024" r:id="rId11"/>
    <p:sldId id="3026" r:id="rId12"/>
    <p:sldId id="3025" r:id="rId13"/>
    <p:sldId id="3027" r:id="rId14"/>
    <p:sldId id="3028" r:id="rId15"/>
    <p:sldId id="3029" r:id="rId16"/>
    <p:sldId id="3030" r:id="rId17"/>
    <p:sldId id="3031" r:id="rId18"/>
    <p:sldId id="3032" r:id="rId19"/>
    <p:sldId id="302" r:id="rId20"/>
    <p:sldId id="3033" r:id="rId2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741"/>
  </p:normalViewPr>
  <p:slideViewPr>
    <p:cSldViewPr snapToGrid="0" snapToObjects="1">
      <p:cViewPr varScale="1">
        <p:scale>
          <a:sx n="59" d="100"/>
          <a:sy n="59" d="100"/>
        </p:scale>
        <p:origin x="336"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 BAILLE" userId="bad0a682-8523-4e73-a107-439761365be2" providerId="ADAL" clId="{AD565DA2-1528-44C3-901B-0E9F3ED25CFB}"/>
    <pc:docChg chg="custSel modSld">
      <pc:chgData name="Christophe BAILLE" userId="bad0a682-8523-4e73-a107-439761365be2" providerId="ADAL" clId="{AD565DA2-1528-44C3-901B-0E9F3ED25CFB}" dt="2023-03-01T17:02:57.209" v="8" actId="20577"/>
      <pc:docMkLst>
        <pc:docMk/>
      </pc:docMkLst>
      <pc:sldChg chg="modSp mod">
        <pc:chgData name="Christophe BAILLE" userId="bad0a682-8523-4e73-a107-439761365be2" providerId="ADAL" clId="{AD565DA2-1528-44C3-901B-0E9F3ED25CFB}" dt="2023-03-01T17:02:57.209" v="8" actId="20577"/>
        <pc:sldMkLst>
          <pc:docMk/>
          <pc:sldMk cId="2815104215" sldId="3034"/>
        </pc:sldMkLst>
        <pc:spChg chg="mod">
          <ac:chgData name="Christophe BAILLE" userId="bad0a682-8523-4e73-a107-439761365be2" providerId="ADAL" clId="{AD565DA2-1528-44C3-901B-0E9F3ED25CFB}" dt="2023-03-01T17:02:57.209" v="8" actId="20577"/>
          <ac:spMkLst>
            <pc:docMk/>
            <pc:sldMk cId="2815104215" sldId="303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AB646-2575-B640-87F4-B58C7E25C5AA}" type="datetimeFigureOut">
              <a:rPr lang="fr-FR" smtClean="0"/>
              <a:t>01/03/2023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36F2-DE00-5D4B-A94E-0C0E431A9315}" type="slidenum">
              <a:rPr lang="fr-FR" smtClean="0"/>
              <a:t>‹N°›</a:t>
            </a:fld>
            <a:endParaRPr lang="fr-FR"/>
          </a:p>
        </p:txBody>
      </p:sp>
    </p:spTree>
    <p:extLst>
      <p:ext uri="{BB962C8B-B14F-4D97-AF65-F5344CB8AC3E}">
        <p14:creationId xmlns:p14="http://schemas.microsoft.com/office/powerpoint/2010/main" val="325334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96C622D-9477-3442-B1C5-BF36CE30E648}"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62410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6C622D-9477-3442-B1C5-BF36CE30E648}"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196785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6C622D-9477-3442-B1C5-BF36CE30E648}"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422840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6C622D-9477-3442-B1C5-BF36CE30E648}"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226839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96C622D-9477-3442-B1C5-BF36CE30E648}" type="datetimeFigureOut">
              <a:rPr lang="fr-FR" smtClean="0"/>
              <a:t>01/03/2023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20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96C622D-9477-3442-B1C5-BF36CE30E648}" type="datetimeFigureOut">
              <a:rPr lang="fr-FR" smtClean="0"/>
              <a:t>01/03/2023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374066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96C622D-9477-3442-B1C5-BF36CE30E648}" type="datetimeFigureOut">
              <a:rPr lang="fr-FR" smtClean="0"/>
              <a:t>01/03/2023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333251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96C622D-9477-3442-B1C5-BF36CE30E648}" type="datetimeFigureOut">
              <a:rPr lang="fr-FR" smtClean="0"/>
              <a:t>01/03/2023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22876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6C622D-9477-3442-B1C5-BF36CE30E648}" type="datetimeFigureOut">
              <a:rPr lang="fr-FR" smtClean="0"/>
              <a:t>01/03/2023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271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6C622D-9477-3442-B1C5-BF36CE30E648}" type="datetimeFigureOut">
              <a:rPr lang="fr-FR" smtClean="0"/>
              <a:t>01/03/2023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244648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6C622D-9477-3442-B1C5-BF36CE30E648}" type="datetimeFigureOut">
              <a:rPr lang="fr-FR" smtClean="0"/>
              <a:t>01/03/2023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1A2958-0561-E647-881E-200408E8BEA3}" type="slidenum">
              <a:rPr lang="fr-FR" smtClean="0"/>
              <a:t>‹N°›</a:t>
            </a:fld>
            <a:endParaRPr lang="fr-FR"/>
          </a:p>
        </p:txBody>
      </p:sp>
    </p:spTree>
    <p:extLst>
      <p:ext uri="{BB962C8B-B14F-4D97-AF65-F5344CB8AC3E}">
        <p14:creationId xmlns:p14="http://schemas.microsoft.com/office/powerpoint/2010/main" val="2177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C622D-9477-3442-B1C5-BF36CE30E648}" type="datetimeFigureOut">
              <a:rPr lang="fr-FR" smtClean="0"/>
              <a:t>01/03/2023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A2958-0561-E647-881E-200408E8BEA3}" type="slidenum">
              <a:rPr lang="fr-FR" smtClean="0"/>
              <a:t>‹N°›</a:t>
            </a:fld>
            <a:endParaRPr lang="fr-FR"/>
          </a:p>
        </p:txBody>
      </p:sp>
    </p:spTree>
    <p:extLst>
      <p:ext uri="{BB962C8B-B14F-4D97-AF65-F5344CB8AC3E}">
        <p14:creationId xmlns:p14="http://schemas.microsoft.com/office/powerpoint/2010/main" val="139965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a.zaky@general-services.fr"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843" y="3707276"/>
            <a:ext cx="6443118" cy="1409933"/>
          </a:xfrm>
        </p:spPr>
        <p:txBody>
          <a:bodyPr>
            <a:noAutofit/>
          </a:bodyPr>
          <a:lstStyle/>
          <a:p>
            <a:pPr algn="l"/>
            <a:r>
              <a:rPr lang="fr-FR" sz="3200" dirty="0">
                <a:solidFill>
                  <a:schemeClr val="accent1"/>
                </a:solidFill>
                <a:latin typeface="Montserrat Bold"/>
                <a:cs typeface="Montserrat Bold"/>
              </a:rPr>
              <a:t>La stratégie de prélèvement </a:t>
            </a:r>
          </a:p>
        </p:txBody>
      </p:sp>
      <p:sp>
        <p:nvSpPr>
          <p:cNvPr id="3" name="Sous-titre 2"/>
          <p:cNvSpPr>
            <a:spLocks noGrp="1"/>
          </p:cNvSpPr>
          <p:nvPr>
            <p:ph type="subTitle" idx="1"/>
          </p:nvPr>
        </p:nvSpPr>
        <p:spPr>
          <a:xfrm>
            <a:off x="385377" y="5520272"/>
            <a:ext cx="4823203" cy="622165"/>
          </a:xfrm>
          <a:ln>
            <a:noFill/>
            <a:prstDash val="sysDash"/>
          </a:ln>
        </p:spPr>
        <p:txBody>
          <a:bodyPr>
            <a:normAutofit fontScale="92500" lnSpcReduction="20000"/>
          </a:bodyPr>
          <a:lstStyle/>
          <a:p>
            <a:pPr algn="l"/>
            <a:endParaRPr lang="fr-FR" sz="2000" i="1" dirty="0">
              <a:solidFill>
                <a:schemeClr val="tx1"/>
              </a:solidFill>
              <a:latin typeface="Montserrat Regular"/>
              <a:cs typeface="Montserrat Regular"/>
            </a:endParaRPr>
          </a:p>
          <a:p>
            <a:pPr algn="l"/>
            <a:r>
              <a:rPr lang="fr-FR" sz="2000" i="1" dirty="0">
                <a:solidFill>
                  <a:schemeClr val="tx1"/>
                </a:solidFill>
                <a:latin typeface="Montserrat Regular"/>
                <a:cs typeface="Montserrat Regular"/>
              </a:rPr>
              <a:t>Adel </a:t>
            </a:r>
            <a:r>
              <a:rPr lang="fr-FR" sz="2000" i="1" dirty="0" err="1">
                <a:solidFill>
                  <a:schemeClr val="tx1"/>
                </a:solidFill>
                <a:latin typeface="Montserrat Regular"/>
                <a:cs typeface="Montserrat Regular"/>
              </a:rPr>
              <a:t>Zaky</a:t>
            </a:r>
            <a:r>
              <a:rPr lang="fr-FR" sz="2000" i="1" dirty="0">
                <a:solidFill>
                  <a:schemeClr val="tx1"/>
                </a:solidFill>
                <a:latin typeface="Montserrat Regular"/>
                <a:cs typeface="Montserrat Regular"/>
              </a:rPr>
              <a:t> : General Services Amiante</a:t>
            </a:r>
            <a:endParaRPr lang="fr-FR" sz="2000" dirty="0">
              <a:latin typeface="Montserrat Regular"/>
              <a:cs typeface="Montserrat Regular"/>
            </a:endParaRPr>
          </a:p>
        </p:txBody>
      </p:sp>
      <p:sp>
        <p:nvSpPr>
          <p:cNvPr id="19" name="ZoneTexte 18">
            <a:extLst>
              <a:ext uri="{FF2B5EF4-FFF2-40B4-BE49-F238E27FC236}">
                <a16:creationId xmlns:a16="http://schemas.microsoft.com/office/drawing/2014/main" id="{5F278B64-499C-7ACF-C53F-131BB4295E24}"/>
              </a:ext>
            </a:extLst>
          </p:cNvPr>
          <p:cNvSpPr txBox="1"/>
          <p:nvPr/>
        </p:nvSpPr>
        <p:spPr>
          <a:xfrm>
            <a:off x="10566400" y="6305653"/>
            <a:ext cx="1268567" cy="261610"/>
          </a:xfrm>
          <a:prstGeom prst="rect">
            <a:avLst/>
          </a:prstGeom>
          <a:noFill/>
        </p:spPr>
        <p:txBody>
          <a:bodyPr wrap="square" rtlCol="0">
            <a:spAutoFit/>
          </a:bodyPr>
          <a:lstStyle/>
          <a:p>
            <a:pPr algn="r"/>
            <a:r>
              <a:rPr lang="fr-FR" sz="1100" i="1" dirty="0"/>
              <a:t>GS 2023 07  V1</a:t>
            </a:r>
          </a:p>
        </p:txBody>
      </p:sp>
      <p:sp>
        <p:nvSpPr>
          <p:cNvPr id="20" name="ZoneTexte 19">
            <a:extLst>
              <a:ext uri="{FF2B5EF4-FFF2-40B4-BE49-F238E27FC236}">
                <a16:creationId xmlns:a16="http://schemas.microsoft.com/office/drawing/2014/main" id="{CB467E0F-3D18-C72C-AA93-4B41F5DFDE74}"/>
              </a:ext>
            </a:extLst>
          </p:cNvPr>
          <p:cNvSpPr txBox="1"/>
          <p:nvPr/>
        </p:nvSpPr>
        <p:spPr>
          <a:xfrm>
            <a:off x="357033" y="6305653"/>
            <a:ext cx="3749040" cy="261610"/>
          </a:xfrm>
          <a:prstGeom prst="rect">
            <a:avLst/>
          </a:prstGeom>
          <a:noFill/>
        </p:spPr>
        <p:txBody>
          <a:bodyPr wrap="square" rtlCol="0">
            <a:spAutoFit/>
          </a:bodyPr>
          <a:lstStyle/>
          <a:p>
            <a:r>
              <a:rPr lang="fr-FR" sz="1100" i="1" dirty="0">
                <a:latin typeface="Montserrat" pitchFamily="2" charset="77"/>
                <a:cs typeface="Montserrat Bold"/>
              </a:rPr>
              <a:t>Présentation GS Mase du 02/03/2023 </a:t>
            </a:r>
            <a:endParaRPr lang="fr-FR" sz="1100" i="1" dirty="0">
              <a:latin typeface="Montserrat" pitchFamily="2" charset="77"/>
            </a:endParaRPr>
          </a:p>
        </p:txBody>
      </p:sp>
      <p:pic>
        <p:nvPicPr>
          <p:cNvPr id="6" name="Image 5" descr="Une image contenant texte&#10;&#10;Description générée automatiquement">
            <a:extLst>
              <a:ext uri="{FF2B5EF4-FFF2-40B4-BE49-F238E27FC236}">
                <a16:creationId xmlns:a16="http://schemas.microsoft.com/office/drawing/2014/main" id="{E75F1ED4-6575-34B8-5B3A-9E67F93493FB}"/>
              </a:ext>
            </a:extLst>
          </p:cNvPr>
          <p:cNvPicPr>
            <a:picLocks noChangeAspect="1"/>
          </p:cNvPicPr>
          <p:nvPr/>
        </p:nvPicPr>
        <p:blipFill>
          <a:blip r:embed="rId2"/>
          <a:stretch>
            <a:fillRect/>
          </a:stretch>
        </p:blipFill>
        <p:spPr>
          <a:xfrm>
            <a:off x="-6187" y="0"/>
            <a:ext cx="3987800" cy="1079500"/>
          </a:xfrm>
          <a:prstGeom prst="rect">
            <a:avLst/>
          </a:prstGeom>
        </p:spPr>
      </p:pic>
      <p:cxnSp>
        <p:nvCxnSpPr>
          <p:cNvPr id="5" name="Connecteur droit 4">
            <a:extLst>
              <a:ext uri="{FF2B5EF4-FFF2-40B4-BE49-F238E27FC236}">
                <a16:creationId xmlns:a16="http://schemas.microsoft.com/office/drawing/2014/main" id="{C397D3DA-E607-39E9-D381-C0ACDC112293}"/>
              </a:ext>
            </a:extLst>
          </p:cNvPr>
          <p:cNvCxnSpPr>
            <a:cxnSpLocks/>
          </p:cNvCxnSpPr>
          <p:nvPr/>
        </p:nvCxnSpPr>
        <p:spPr>
          <a:xfrm>
            <a:off x="385377" y="6302934"/>
            <a:ext cx="1144959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re 1">
            <a:extLst>
              <a:ext uri="{FF2B5EF4-FFF2-40B4-BE49-F238E27FC236}">
                <a16:creationId xmlns:a16="http://schemas.microsoft.com/office/drawing/2014/main" id="{5125D5C7-751B-DAC5-4C2D-928896CFCE14}"/>
              </a:ext>
            </a:extLst>
          </p:cNvPr>
          <p:cNvSpPr txBox="1">
            <a:spLocks/>
          </p:cNvSpPr>
          <p:nvPr/>
        </p:nvSpPr>
        <p:spPr>
          <a:xfrm>
            <a:off x="3424362" y="1680275"/>
            <a:ext cx="5710953" cy="14099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dirty="0">
                <a:solidFill>
                  <a:schemeClr val="accent1"/>
                </a:solidFill>
                <a:latin typeface="Montserrat Bold"/>
                <a:cs typeface="Montserrat Bold"/>
              </a:rPr>
              <a:t>Les matinales du MMG</a:t>
            </a:r>
          </a:p>
          <a:p>
            <a:pPr algn="l"/>
            <a:r>
              <a:rPr lang="fr-FR" sz="2400" dirty="0">
                <a:solidFill>
                  <a:schemeClr val="accent1"/>
                </a:solidFill>
                <a:latin typeface="Montserrat Bold"/>
                <a:cs typeface="Montserrat Bold"/>
              </a:rPr>
              <a:t>Session N°2 - 2023</a:t>
            </a:r>
          </a:p>
        </p:txBody>
      </p:sp>
      <p:pic>
        <p:nvPicPr>
          <p:cNvPr id="11" name="Image 10">
            <a:extLst>
              <a:ext uri="{FF2B5EF4-FFF2-40B4-BE49-F238E27FC236}">
                <a16:creationId xmlns:a16="http://schemas.microsoft.com/office/drawing/2014/main" id="{410AEC70-19CE-EF1E-18EE-3C665EDB767F}"/>
              </a:ext>
            </a:extLst>
          </p:cNvPr>
          <p:cNvPicPr>
            <a:picLocks noChangeAspect="1"/>
          </p:cNvPicPr>
          <p:nvPr/>
        </p:nvPicPr>
        <p:blipFill rotWithShape="1">
          <a:blip r:embed="rId3"/>
          <a:srcRect b="40575"/>
          <a:stretch/>
        </p:blipFill>
        <p:spPr>
          <a:xfrm>
            <a:off x="10054880" y="0"/>
            <a:ext cx="2137120" cy="1261528"/>
          </a:xfrm>
          <a:prstGeom prst="rect">
            <a:avLst/>
          </a:prstGeom>
        </p:spPr>
      </p:pic>
      <p:pic>
        <p:nvPicPr>
          <p:cNvPr id="12" name="Image 11">
            <a:extLst>
              <a:ext uri="{FF2B5EF4-FFF2-40B4-BE49-F238E27FC236}">
                <a16:creationId xmlns:a16="http://schemas.microsoft.com/office/drawing/2014/main" id="{2090EAF8-4090-0023-8285-903DBF231CDC}"/>
              </a:ext>
            </a:extLst>
          </p:cNvPr>
          <p:cNvPicPr>
            <a:picLocks noChangeAspect="1"/>
          </p:cNvPicPr>
          <p:nvPr/>
        </p:nvPicPr>
        <p:blipFill>
          <a:blip r:embed="rId4"/>
          <a:stretch>
            <a:fillRect/>
          </a:stretch>
        </p:blipFill>
        <p:spPr>
          <a:xfrm>
            <a:off x="8461955" y="3418951"/>
            <a:ext cx="3629202" cy="2177521"/>
          </a:xfrm>
          <a:prstGeom prst="rect">
            <a:avLst/>
          </a:prstGeom>
        </p:spPr>
      </p:pic>
      <p:pic>
        <p:nvPicPr>
          <p:cNvPr id="13" name="Image 12">
            <a:extLst>
              <a:ext uri="{FF2B5EF4-FFF2-40B4-BE49-F238E27FC236}">
                <a16:creationId xmlns:a16="http://schemas.microsoft.com/office/drawing/2014/main" id="{998AAB73-5D25-AB97-E355-D7C8E8C754AE}"/>
              </a:ext>
            </a:extLst>
          </p:cNvPr>
          <p:cNvPicPr>
            <a:picLocks noChangeAspect="1"/>
          </p:cNvPicPr>
          <p:nvPr/>
        </p:nvPicPr>
        <p:blipFill>
          <a:blip r:embed="rId5"/>
          <a:stretch>
            <a:fillRect/>
          </a:stretch>
        </p:blipFill>
        <p:spPr>
          <a:xfrm>
            <a:off x="73019" y="1872605"/>
            <a:ext cx="3351343" cy="1147835"/>
          </a:xfrm>
          <a:prstGeom prst="rect">
            <a:avLst/>
          </a:prstGeom>
        </p:spPr>
      </p:pic>
    </p:spTree>
    <p:extLst>
      <p:ext uri="{BB962C8B-B14F-4D97-AF65-F5344CB8AC3E}">
        <p14:creationId xmlns:p14="http://schemas.microsoft.com/office/powerpoint/2010/main" val="329588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Comment est établi le nombre de prélèvements et de sondages ?</a:t>
            </a: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10</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
        <p:nvSpPr>
          <p:cNvPr id="3" name="Sous-titre 2">
            <a:extLst>
              <a:ext uri="{FF2B5EF4-FFF2-40B4-BE49-F238E27FC236}">
                <a16:creationId xmlns:a16="http://schemas.microsoft.com/office/drawing/2014/main" id="{0D364318-6E02-09C4-9B5A-1ACFB5E7411F}"/>
              </a:ext>
            </a:extLst>
          </p:cNvPr>
          <p:cNvSpPr>
            <a:spLocks noGrp="1"/>
          </p:cNvSpPr>
          <p:nvPr>
            <p:ph type="subTitle" idx="1"/>
          </p:nvPr>
        </p:nvSpPr>
        <p:spPr>
          <a:xfrm>
            <a:off x="346873" y="1597060"/>
            <a:ext cx="7802341" cy="4353240"/>
          </a:xfrm>
          <a:ln>
            <a:noFill/>
            <a:prstDash val="sysDash"/>
          </a:ln>
        </p:spPr>
        <p:txBody>
          <a:bodyPr>
            <a:normAutofit fontScale="85000" lnSpcReduction="20000"/>
          </a:bodyPr>
          <a:lstStyle/>
          <a:p>
            <a:pPr algn="l"/>
            <a:r>
              <a:rPr lang="fr-FR" sz="2800" dirty="0">
                <a:solidFill>
                  <a:schemeClr val="tx1"/>
                </a:solidFill>
              </a:rPr>
              <a:t>Il convient d’abord de faire une analyse documentaire incluant : </a:t>
            </a:r>
          </a:p>
          <a:p>
            <a:pPr marL="457200" indent="-457200" algn="l">
              <a:buFont typeface="Arial" panose="020B0604020202020204" pitchFamily="34" charset="0"/>
              <a:buChar char="•"/>
            </a:pPr>
            <a:r>
              <a:rPr lang="fr-FR" sz="2800" dirty="0">
                <a:solidFill>
                  <a:schemeClr val="tx1"/>
                </a:solidFill>
              </a:rPr>
              <a:t>les éventuels rapports déjà réalisés, </a:t>
            </a:r>
          </a:p>
          <a:p>
            <a:pPr marL="457200" indent="-457200" algn="l">
              <a:buFont typeface="Arial" panose="020B0604020202020204" pitchFamily="34" charset="0"/>
              <a:buChar char="•"/>
            </a:pPr>
            <a:r>
              <a:rPr lang="fr-FR" sz="2800" dirty="0">
                <a:solidFill>
                  <a:schemeClr val="tx1"/>
                </a:solidFill>
              </a:rPr>
              <a:t>l’historique de maintenance, </a:t>
            </a:r>
          </a:p>
          <a:p>
            <a:pPr marL="457200" indent="-457200" algn="l">
              <a:buFont typeface="Arial" panose="020B0604020202020204" pitchFamily="34" charset="0"/>
              <a:buChar char="•"/>
            </a:pPr>
            <a:r>
              <a:rPr lang="fr-FR" sz="2800" dirty="0">
                <a:solidFill>
                  <a:schemeClr val="tx1"/>
                </a:solidFill>
              </a:rPr>
              <a:t>les arrêts antérieurs, </a:t>
            </a:r>
          </a:p>
          <a:p>
            <a:pPr marL="457200" indent="-457200" algn="l">
              <a:buFont typeface="Arial" panose="020B0604020202020204" pitchFamily="34" charset="0"/>
              <a:buChar char="•"/>
            </a:pPr>
            <a:r>
              <a:rPr lang="fr-FR" sz="2800" dirty="0">
                <a:solidFill>
                  <a:schemeClr val="tx1"/>
                </a:solidFill>
              </a:rPr>
              <a:t>les constats de désamiantage </a:t>
            </a:r>
          </a:p>
          <a:p>
            <a:pPr algn="l"/>
            <a:r>
              <a:rPr lang="fr-FR" sz="2800" dirty="0">
                <a:solidFill>
                  <a:schemeClr val="tx1"/>
                </a:solidFill>
              </a:rPr>
              <a:t>Ceci afin de récupérer le maximum d’informations et éviter des analyses superflues.</a:t>
            </a:r>
          </a:p>
          <a:p>
            <a:pPr algn="l"/>
            <a:br>
              <a:rPr lang="fr-FR" sz="2800" dirty="0">
                <a:solidFill>
                  <a:schemeClr val="tx1"/>
                </a:solidFill>
              </a:rPr>
            </a:br>
            <a:r>
              <a:rPr lang="fr-FR" sz="2800" dirty="0">
                <a:solidFill>
                  <a:schemeClr val="tx1"/>
                </a:solidFill>
              </a:rPr>
              <a:t>Ceci fait le nombre de prélèvement de prélèvement et/ou sondage reste établi par l’Annexe 1 de la Norme NXF 46‐ 100</a:t>
            </a:r>
            <a:br>
              <a:rPr lang="fr-FR" sz="2800" dirty="0">
                <a:solidFill>
                  <a:schemeClr val="tx1"/>
                </a:solidFill>
              </a:rPr>
            </a:br>
            <a:r>
              <a:rPr lang="fr-FR" sz="2800" dirty="0">
                <a:solidFill>
                  <a:schemeClr val="tx1"/>
                </a:solidFill>
              </a:rPr>
              <a:t>Extrait de la Norme Amiante Industrie où « A » est le nombre de prélèvements à effectuer.</a:t>
            </a:r>
          </a:p>
        </p:txBody>
      </p:sp>
      <p:pic>
        <p:nvPicPr>
          <p:cNvPr id="5" name="Image 4">
            <a:extLst>
              <a:ext uri="{FF2B5EF4-FFF2-40B4-BE49-F238E27FC236}">
                <a16:creationId xmlns:a16="http://schemas.microsoft.com/office/drawing/2014/main" id="{6665F7E0-BDB0-6129-7EE0-5C50B660BCCD}"/>
              </a:ext>
            </a:extLst>
          </p:cNvPr>
          <p:cNvPicPr>
            <a:picLocks noChangeAspect="1"/>
          </p:cNvPicPr>
          <p:nvPr/>
        </p:nvPicPr>
        <p:blipFill>
          <a:blip r:embed="rId4"/>
          <a:stretch>
            <a:fillRect/>
          </a:stretch>
        </p:blipFill>
        <p:spPr>
          <a:xfrm>
            <a:off x="8149214" y="2618277"/>
            <a:ext cx="3861635" cy="2056195"/>
          </a:xfrm>
          <a:prstGeom prst="rect">
            <a:avLst/>
          </a:prstGeom>
        </p:spPr>
      </p:pic>
    </p:spTree>
    <p:extLst>
      <p:ext uri="{BB962C8B-B14F-4D97-AF65-F5344CB8AC3E}">
        <p14:creationId xmlns:p14="http://schemas.microsoft.com/office/powerpoint/2010/main" val="268877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Qu’entend-on par composant ?</a:t>
            </a: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11</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
        <p:nvSpPr>
          <p:cNvPr id="3" name="Sous-titre 2">
            <a:extLst>
              <a:ext uri="{FF2B5EF4-FFF2-40B4-BE49-F238E27FC236}">
                <a16:creationId xmlns:a16="http://schemas.microsoft.com/office/drawing/2014/main" id="{0D364318-6E02-09C4-9B5A-1ACFB5E7411F}"/>
              </a:ext>
            </a:extLst>
          </p:cNvPr>
          <p:cNvSpPr>
            <a:spLocks noGrp="1"/>
          </p:cNvSpPr>
          <p:nvPr>
            <p:ph type="subTitle" idx="1"/>
          </p:nvPr>
        </p:nvSpPr>
        <p:spPr>
          <a:xfrm>
            <a:off x="385377" y="1792937"/>
            <a:ext cx="8095432" cy="4017624"/>
          </a:xfrm>
          <a:ln>
            <a:noFill/>
            <a:prstDash val="sysDash"/>
          </a:ln>
        </p:spPr>
        <p:txBody>
          <a:bodyPr>
            <a:normAutofit fontScale="62500" lnSpcReduction="20000"/>
          </a:bodyPr>
          <a:lstStyle/>
          <a:p>
            <a:pPr marL="457200" indent="-457200" algn="l">
              <a:buFont typeface="Arial" panose="020B0604020202020204" pitchFamily="34" charset="0"/>
              <a:buChar char="•"/>
            </a:pPr>
            <a:r>
              <a:rPr lang="fr-FR" sz="3400" dirty="0">
                <a:solidFill>
                  <a:srgbClr val="FF0000"/>
                </a:solidFill>
              </a:rPr>
              <a:t>Composant : </a:t>
            </a:r>
            <a:r>
              <a:rPr lang="fr-FR" sz="3400" dirty="0">
                <a:solidFill>
                  <a:schemeClr val="tx1"/>
                </a:solidFill>
              </a:rPr>
              <a:t>partie élémentaire d’un équipement qui peut comporter une ou plusieurs parties</a:t>
            </a:r>
          </a:p>
          <a:p>
            <a:pPr marL="457200" indent="-457200" algn="l">
              <a:buFont typeface="Arial" panose="020B0604020202020204" pitchFamily="34" charset="0"/>
              <a:buChar char="•"/>
            </a:pPr>
            <a:r>
              <a:rPr lang="fr-FR" sz="3400" dirty="0">
                <a:solidFill>
                  <a:srgbClr val="FF0000"/>
                </a:solidFill>
              </a:rPr>
              <a:t>Composant de référence : </a:t>
            </a:r>
            <a:r>
              <a:rPr lang="fr-FR" sz="3400" dirty="0">
                <a:solidFill>
                  <a:schemeClr val="tx1"/>
                </a:solidFill>
              </a:rPr>
              <a:t>il est choisi comme le plus représentatif afin de comparer ses propriétés à celles d’autres composants, en vue de caractériser un ensemble de composants similaires (ECS)</a:t>
            </a:r>
          </a:p>
          <a:p>
            <a:pPr marL="457200" indent="-457200" algn="l">
              <a:buFont typeface="Arial" panose="020B0604020202020204" pitchFamily="34" charset="0"/>
              <a:buChar char="•"/>
            </a:pPr>
            <a:r>
              <a:rPr lang="fr-FR" sz="3400" dirty="0">
                <a:solidFill>
                  <a:srgbClr val="FF0000"/>
                </a:solidFill>
              </a:rPr>
              <a:t>Composant similaire </a:t>
            </a:r>
            <a:r>
              <a:rPr lang="fr-FR" sz="3400" dirty="0">
                <a:solidFill>
                  <a:schemeClr val="tx1"/>
                </a:solidFill>
              </a:rPr>
              <a:t>: composant comparable au composant de référence qui présente les mêmes caractéristiques et associe la même conclusion concernant la présence d’amiante</a:t>
            </a:r>
          </a:p>
          <a:p>
            <a:pPr marL="457200" indent="-457200" algn="l">
              <a:buFont typeface="Arial" panose="020B0604020202020204" pitchFamily="34" charset="0"/>
              <a:buChar char="•"/>
            </a:pPr>
            <a:r>
              <a:rPr lang="fr-FR" sz="3400" dirty="0">
                <a:solidFill>
                  <a:srgbClr val="FF0000"/>
                </a:solidFill>
              </a:rPr>
              <a:t>Ensemble de Composants Similaires (ECS) : </a:t>
            </a:r>
            <a:r>
              <a:rPr lang="fr-FR" sz="3400" dirty="0">
                <a:solidFill>
                  <a:schemeClr val="tx1"/>
                </a:solidFill>
              </a:rPr>
              <a:t>Partie d’un équipement dont les composants et parties de composants présentent des caractéristiques communes :</a:t>
            </a:r>
          </a:p>
          <a:p>
            <a:pPr marL="914400" lvl="1" indent="-457200" algn="l">
              <a:buFont typeface="Arial" panose="020B0604020202020204" pitchFamily="34" charset="0"/>
              <a:buChar char="•"/>
            </a:pPr>
            <a:r>
              <a:rPr lang="fr-FR" sz="2600" dirty="0">
                <a:solidFill>
                  <a:schemeClr val="tx1"/>
                </a:solidFill>
              </a:rPr>
              <a:t>Similitude des matériaux ou produits employés</a:t>
            </a:r>
          </a:p>
          <a:p>
            <a:pPr marL="914400" lvl="1" indent="-457200" algn="l">
              <a:buFont typeface="Arial" panose="020B0604020202020204" pitchFamily="34" charset="0"/>
              <a:buChar char="•"/>
            </a:pPr>
            <a:r>
              <a:rPr lang="fr-FR" sz="2600" dirty="0">
                <a:solidFill>
                  <a:schemeClr val="tx1"/>
                </a:solidFill>
              </a:rPr>
              <a:t>Propriété(s) identique(s) er rôle(s) assuré(s) par ces matériaux ou produits</a:t>
            </a:r>
          </a:p>
          <a:p>
            <a:pPr marL="914400" lvl="1" indent="-457200" algn="l">
              <a:buFont typeface="Arial" panose="020B0604020202020204" pitchFamily="34" charset="0"/>
              <a:buChar char="•"/>
            </a:pPr>
            <a:r>
              <a:rPr lang="fr-FR" sz="2600" dirty="0">
                <a:solidFill>
                  <a:schemeClr val="tx1"/>
                </a:solidFill>
              </a:rPr>
              <a:t>Composition homogène des matériaux ou produits</a:t>
            </a:r>
          </a:p>
        </p:txBody>
      </p:sp>
      <p:pic>
        <p:nvPicPr>
          <p:cNvPr id="9" name="Image 8">
            <a:extLst>
              <a:ext uri="{FF2B5EF4-FFF2-40B4-BE49-F238E27FC236}">
                <a16:creationId xmlns:a16="http://schemas.microsoft.com/office/drawing/2014/main" id="{BD2B5C2F-08A1-90BF-C06E-A061174257BF}"/>
              </a:ext>
            </a:extLst>
          </p:cNvPr>
          <p:cNvPicPr>
            <a:picLocks noChangeAspect="1"/>
          </p:cNvPicPr>
          <p:nvPr/>
        </p:nvPicPr>
        <p:blipFill>
          <a:blip r:embed="rId4"/>
          <a:stretch>
            <a:fillRect/>
          </a:stretch>
        </p:blipFill>
        <p:spPr>
          <a:xfrm>
            <a:off x="8573407" y="2759076"/>
            <a:ext cx="3492500" cy="2324100"/>
          </a:xfrm>
          <a:prstGeom prst="rect">
            <a:avLst/>
          </a:prstGeom>
        </p:spPr>
      </p:pic>
    </p:spTree>
    <p:extLst>
      <p:ext uri="{BB962C8B-B14F-4D97-AF65-F5344CB8AC3E}">
        <p14:creationId xmlns:p14="http://schemas.microsoft.com/office/powerpoint/2010/main" val="115071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Définitions</a:t>
            </a: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12</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
        <p:nvSpPr>
          <p:cNvPr id="3" name="Sous-titre 2">
            <a:extLst>
              <a:ext uri="{FF2B5EF4-FFF2-40B4-BE49-F238E27FC236}">
                <a16:creationId xmlns:a16="http://schemas.microsoft.com/office/drawing/2014/main" id="{0D364318-6E02-09C4-9B5A-1ACFB5E7411F}"/>
              </a:ext>
            </a:extLst>
          </p:cNvPr>
          <p:cNvSpPr>
            <a:spLocks noGrp="1"/>
          </p:cNvSpPr>
          <p:nvPr>
            <p:ph type="subTitle" idx="1"/>
          </p:nvPr>
        </p:nvSpPr>
        <p:spPr>
          <a:xfrm>
            <a:off x="385377" y="1611330"/>
            <a:ext cx="8095432" cy="4353240"/>
          </a:xfrm>
          <a:ln>
            <a:noFill/>
            <a:prstDash val="sysDash"/>
          </a:ln>
        </p:spPr>
        <p:txBody>
          <a:bodyPr>
            <a:normAutofit/>
          </a:bodyPr>
          <a:lstStyle/>
          <a:p>
            <a:pPr marL="457200" indent="-457200" algn="l">
              <a:buFont typeface="Arial" panose="020B0604020202020204" pitchFamily="34" charset="0"/>
              <a:buChar char="•"/>
            </a:pPr>
            <a:r>
              <a:rPr lang="fr-FR" sz="2800" dirty="0">
                <a:solidFill>
                  <a:srgbClr val="FF0000"/>
                </a:solidFill>
              </a:rPr>
              <a:t>Echantillon : </a:t>
            </a:r>
            <a:r>
              <a:rPr lang="fr-FR" sz="2800" dirty="0">
                <a:solidFill>
                  <a:schemeClr val="tx1"/>
                </a:solidFill>
              </a:rPr>
              <a:t>partie représentative d’un (ou plusieurs) produit(s) ou d’un (ou plusieurs) matériaux résultant d’un prélèvement, et ayant vocation à être analysée en laboratoire.</a:t>
            </a:r>
          </a:p>
          <a:p>
            <a:pPr marL="457200" indent="-457200" algn="l">
              <a:buFont typeface="Arial" panose="020B0604020202020204" pitchFamily="34" charset="0"/>
              <a:buChar char="•"/>
            </a:pPr>
            <a:r>
              <a:rPr lang="fr-FR" sz="2800" dirty="0">
                <a:solidFill>
                  <a:srgbClr val="FF0000"/>
                </a:solidFill>
              </a:rPr>
              <a:t>Equipement : </a:t>
            </a:r>
            <a:r>
              <a:rPr lang="fr-FR" sz="2800" dirty="0">
                <a:solidFill>
                  <a:schemeClr val="tx1"/>
                </a:solidFill>
              </a:rPr>
              <a:t>ensemble des accessoires fonctionnels, appareils ou machines concourant à la réalisation ou à la mise en œuvre d’une activité. C’est un terme générique couvrant « installations, structures ou équipements ».</a:t>
            </a:r>
          </a:p>
        </p:txBody>
      </p:sp>
      <p:pic>
        <p:nvPicPr>
          <p:cNvPr id="12" name="Image 11">
            <a:extLst>
              <a:ext uri="{FF2B5EF4-FFF2-40B4-BE49-F238E27FC236}">
                <a16:creationId xmlns:a16="http://schemas.microsoft.com/office/drawing/2014/main" id="{27511000-6377-D9A2-588C-C5A4ABD92F52}"/>
              </a:ext>
            </a:extLst>
          </p:cNvPr>
          <p:cNvPicPr>
            <a:picLocks noChangeAspect="1"/>
          </p:cNvPicPr>
          <p:nvPr/>
        </p:nvPicPr>
        <p:blipFill>
          <a:blip r:embed="rId4"/>
          <a:stretch>
            <a:fillRect/>
          </a:stretch>
        </p:blipFill>
        <p:spPr>
          <a:xfrm>
            <a:off x="9290050" y="2376375"/>
            <a:ext cx="2755900" cy="2540000"/>
          </a:xfrm>
          <a:prstGeom prst="rect">
            <a:avLst/>
          </a:prstGeom>
        </p:spPr>
      </p:pic>
    </p:spTree>
    <p:extLst>
      <p:ext uri="{BB962C8B-B14F-4D97-AF65-F5344CB8AC3E}">
        <p14:creationId xmlns:p14="http://schemas.microsoft.com/office/powerpoint/2010/main" val="271240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Tableau annexe 1</a:t>
            </a: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13</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9" name="Image 8" descr="Une image contenant table&#10;&#10;Description générée automatiquement">
            <a:extLst>
              <a:ext uri="{FF2B5EF4-FFF2-40B4-BE49-F238E27FC236}">
                <a16:creationId xmlns:a16="http://schemas.microsoft.com/office/drawing/2014/main" id="{6CD6EC22-FB27-33BC-BA07-3C9780AB9277}"/>
              </a:ext>
            </a:extLst>
          </p:cNvPr>
          <p:cNvPicPr>
            <a:picLocks noChangeAspect="1"/>
          </p:cNvPicPr>
          <p:nvPr/>
        </p:nvPicPr>
        <p:blipFill rotWithShape="1">
          <a:blip r:embed="rId4">
            <a:extLst>
              <a:ext uri="{28A0092B-C50C-407E-A947-70E740481C1C}">
                <a14:useLocalDpi xmlns:a14="http://schemas.microsoft.com/office/drawing/2010/main" val="0"/>
              </a:ext>
            </a:extLst>
          </a:blip>
          <a:srcRect l="3203" t="62462" r="4148" b="7685"/>
          <a:stretch/>
        </p:blipFill>
        <p:spPr>
          <a:xfrm>
            <a:off x="0" y="2217753"/>
            <a:ext cx="7172526" cy="3167992"/>
          </a:xfrm>
          <a:prstGeom prst="rect">
            <a:avLst/>
          </a:prstGeom>
        </p:spPr>
      </p:pic>
      <p:pic>
        <p:nvPicPr>
          <p:cNvPr id="13" name="Image 12" descr="Une image contenant table&#10;&#10;Description générée automatiquement">
            <a:extLst>
              <a:ext uri="{FF2B5EF4-FFF2-40B4-BE49-F238E27FC236}">
                <a16:creationId xmlns:a16="http://schemas.microsoft.com/office/drawing/2014/main" id="{BD6DAA06-0813-F1C0-068F-FCD2BCBD3265}"/>
              </a:ext>
            </a:extLst>
          </p:cNvPr>
          <p:cNvPicPr>
            <a:picLocks noChangeAspect="1"/>
          </p:cNvPicPr>
          <p:nvPr/>
        </p:nvPicPr>
        <p:blipFill rotWithShape="1">
          <a:blip r:embed="rId5">
            <a:extLst>
              <a:ext uri="{28A0092B-C50C-407E-A947-70E740481C1C}">
                <a14:useLocalDpi xmlns:a14="http://schemas.microsoft.com/office/drawing/2010/main" val="0"/>
              </a:ext>
            </a:extLst>
          </a:blip>
          <a:srcRect l="5823" t="9186" r="2664" b="22793"/>
          <a:stretch/>
        </p:blipFill>
        <p:spPr>
          <a:xfrm>
            <a:off x="7406384" y="1220648"/>
            <a:ext cx="4631542" cy="4868425"/>
          </a:xfrm>
          <a:prstGeom prst="rect">
            <a:avLst/>
          </a:prstGeom>
        </p:spPr>
      </p:pic>
    </p:spTree>
    <p:extLst>
      <p:ext uri="{BB962C8B-B14F-4D97-AF65-F5344CB8AC3E}">
        <p14:creationId xmlns:p14="http://schemas.microsoft.com/office/powerpoint/2010/main" val="308931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br>
              <a:rPr lang="fr-FR" sz="4400" b="1" dirty="0">
                <a:effectLst/>
                <a:latin typeface="Calibri" panose="020F0502020204030204" pitchFamily="34" charset="0"/>
                <a:ea typeface="Calibri" panose="020F0502020204030204" pitchFamily="34" charset="0"/>
                <a:cs typeface="Times New Roman" panose="02020603050405020304" pitchFamily="18" charset="0"/>
              </a:rPr>
            </a:br>
            <a:br>
              <a:rPr lang="fr-FR" sz="4400" b="1" dirty="0">
                <a:effectLst/>
                <a:latin typeface="Calibri" panose="020F0502020204030204" pitchFamily="34" charset="0"/>
                <a:ea typeface="Calibri" panose="020F0502020204030204" pitchFamily="34" charset="0"/>
                <a:cs typeface="Times New Roman" panose="02020603050405020304" pitchFamily="18" charset="0"/>
              </a:rPr>
            </a:br>
            <a:r>
              <a:rPr lang="fr-FR" sz="4400" b="1" dirty="0">
                <a:effectLst/>
                <a:latin typeface="Calibri" panose="020F0502020204030204" pitchFamily="34" charset="0"/>
                <a:ea typeface="Calibri" panose="020F0502020204030204" pitchFamily="34" charset="0"/>
                <a:cs typeface="Times New Roman" panose="02020603050405020304" pitchFamily="18" charset="0"/>
              </a:rPr>
              <a:t>Comment les résultats sont-ils restitués ?</a:t>
            </a:r>
            <a:br>
              <a:rPr lang="fr-FR" sz="4400" dirty="0">
                <a:effectLst/>
                <a:latin typeface="Calibri" panose="020F0502020204030204" pitchFamily="34" charset="0"/>
                <a:ea typeface="Calibri" panose="020F0502020204030204" pitchFamily="34" charset="0"/>
                <a:cs typeface="Times New Roman" panose="02020603050405020304" pitchFamily="18" charset="0"/>
              </a:rPr>
            </a:br>
            <a:br>
              <a:rPr lang="fr-FR" sz="4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14</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
        <p:nvSpPr>
          <p:cNvPr id="3" name="Sous-titre 2">
            <a:extLst>
              <a:ext uri="{FF2B5EF4-FFF2-40B4-BE49-F238E27FC236}">
                <a16:creationId xmlns:a16="http://schemas.microsoft.com/office/drawing/2014/main" id="{0D364318-6E02-09C4-9B5A-1ACFB5E7411F}"/>
              </a:ext>
            </a:extLst>
          </p:cNvPr>
          <p:cNvSpPr>
            <a:spLocks noGrp="1"/>
          </p:cNvSpPr>
          <p:nvPr>
            <p:ph type="subTitle" idx="1"/>
          </p:nvPr>
        </p:nvSpPr>
        <p:spPr>
          <a:xfrm>
            <a:off x="385377" y="1611330"/>
            <a:ext cx="6397260" cy="4353240"/>
          </a:xfrm>
          <a:ln>
            <a:noFill/>
            <a:prstDash val="sysDash"/>
          </a:ln>
        </p:spPr>
        <p:txBody>
          <a:bodyPr>
            <a:normAutofit/>
          </a:bodyPr>
          <a:lstStyle/>
          <a:p>
            <a:pPr marL="457200" indent="-457200" algn="l">
              <a:buFont typeface="Arial" panose="020B0604020202020204" pitchFamily="34" charset="0"/>
              <a:buChar char="•"/>
            </a:pPr>
            <a:r>
              <a:rPr lang="fr-FR" sz="3600" dirty="0">
                <a:solidFill>
                  <a:schemeClr val="tx1"/>
                </a:solidFill>
              </a:rPr>
              <a:t>Les résultats dont restitués dans les rapports sous forme de tableau et de cartographie.</a:t>
            </a:r>
          </a:p>
          <a:p>
            <a:pPr marL="457200" indent="-457200" algn="l">
              <a:buFont typeface="Arial" panose="020B0604020202020204" pitchFamily="34" charset="0"/>
              <a:buChar char="•"/>
            </a:pPr>
            <a:r>
              <a:rPr lang="fr-FR" sz="3600" dirty="0">
                <a:solidFill>
                  <a:schemeClr val="tx1"/>
                </a:solidFill>
              </a:rPr>
              <a:t>Une synthèse peut être mise à jour dans un tableau Excel.</a:t>
            </a:r>
            <a:br>
              <a:rPr lang="fr-FR" sz="2800" dirty="0">
                <a:solidFill>
                  <a:schemeClr val="tx1"/>
                </a:solidFill>
              </a:rPr>
            </a:br>
            <a:endParaRPr lang="fr-FR" sz="2800" dirty="0">
              <a:solidFill>
                <a:schemeClr val="tx1"/>
              </a:solidFill>
            </a:endParaRPr>
          </a:p>
        </p:txBody>
      </p:sp>
      <p:pic>
        <p:nvPicPr>
          <p:cNvPr id="5" name="Image 4">
            <a:extLst>
              <a:ext uri="{FF2B5EF4-FFF2-40B4-BE49-F238E27FC236}">
                <a16:creationId xmlns:a16="http://schemas.microsoft.com/office/drawing/2014/main" id="{6B29E4F7-0194-2ED0-4298-90F731B54F35}"/>
              </a:ext>
            </a:extLst>
          </p:cNvPr>
          <p:cNvPicPr>
            <a:picLocks noChangeAspect="1"/>
          </p:cNvPicPr>
          <p:nvPr/>
        </p:nvPicPr>
        <p:blipFill>
          <a:blip r:embed="rId4"/>
          <a:stretch>
            <a:fillRect/>
          </a:stretch>
        </p:blipFill>
        <p:spPr>
          <a:xfrm>
            <a:off x="8205047" y="2146370"/>
            <a:ext cx="3492500" cy="2324100"/>
          </a:xfrm>
          <a:prstGeom prst="rect">
            <a:avLst/>
          </a:prstGeom>
        </p:spPr>
      </p:pic>
    </p:spTree>
    <p:extLst>
      <p:ext uri="{BB962C8B-B14F-4D97-AF65-F5344CB8AC3E}">
        <p14:creationId xmlns:p14="http://schemas.microsoft.com/office/powerpoint/2010/main" val="369192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br>
              <a:rPr lang="fr-FR" sz="4400" b="1" dirty="0">
                <a:effectLst/>
                <a:latin typeface="Calibri" panose="020F0502020204030204" pitchFamily="34" charset="0"/>
                <a:ea typeface="Calibri" panose="020F0502020204030204" pitchFamily="34" charset="0"/>
                <a:cs typeface="Times New Roman" panose="02020603050405020304" pitchFamily="18" charset="0"/>
              </a:rPr>
            </a:br>
            <a:br>
              <a:rPr lang="fr-FR" sz="4400" b="1" dirty="0">
                <a:effectLst/>
                <a:latin typeface="Calibri" panose="020F0502020204030204" pitchFamily="34" charset="0"/>
                <a:ea typeface="Calibri" panose="020F0502020204030204" pitchFamily="34" charset="0"/>
                <a:cs typeface="Times New Roman" panose="02020603050405020304" pitchFamily="18" charset="0"/>
              </a:rPr>
            </a:br>
            <a:r>
              <a:rPr lang="fr-FR" sz="4400" b="1" dirty="0">
                <a:effectLst/>
                <a:latin typeface="Calibri" panose="020F0502020204030204" pitchFamily="34" charset="0"/>
                <a:ea typeface="Calibri" panose="020F0502020204030204" pitchFamily="34" charset="0"/>
                <a:cs typeface="Times New Roman" panose="02020603050405020304" pitchFamily="18" charset="0"/>
              </a:rPr>
              <a:t>Exemple de cartographie 1</a:t>
            </a:r>
            <a:br>
              <a:rPr lang="fr-FR" sz="4400" dirty="0">
                <a:effectLst/>
                <a:latin typeface="Calibri" panose="020F0502020204030204" pitchFamily="34" charset="0"/>
                <a:ea typeface="Calibri" panose="020F0502020204030204" pitchFamily="34" charset="0"/>
                <a:cs typeface="Times New Roman" panose="02020603050405020304" pitchFamily="18" charset="0"/>
              </a:rPr>
            </a:br>
            <a:br>
              <a:rPr lang="fr-FR" sz="4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15</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3" name="Image 2">
            <a:extLst>
              <a:ext uri="{FF2B5EF4-FFF2-40B4-BE49-F238E27FC236}">
                <a16:creationId xmlns:a16="http://schemas.microsoft.com/office/drawing/2014/main" id="{B44DCA49-CF95-3472-4BE1-4FEEF849413C}"/>
              </a:ext>
            </a:extLst>
          </p:cNvPr>
          <p:cNvPicPr>
            <a:picLocks noChangeAspect="1"/>
          </p:cNvPicPr>
          <p:nvPr/>
        </p:nvPicPr>
        <p:blipFill>
          <a:blip r:embed="rId4"/>
          <a:stretch>
            <a:fillRect/>
          </a:stretch>
        </p:blipFill>
        <p:spPr>
          <a:xfrm rot="5400000">
            <a:off x="3552922" y="634765"/>
            <a:ext cx="5152416" cy="6924261"/>
          </a:xfrm>
          <a:prstGeom prst="rect">
            <a:avLst/>
          </a:prstGeom>
        </p:spPr>
      </p:pic>
    </p:spTree>
    <p:extLst>
      <p:ext uri="{BB962C8B-B14F-4D97-AF65-F5344CB8AC3E}">
        <p14:creationId xmlns:p14="http://schemas.microsoft.com/office/powerpoint/2010/main" val="233776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br>
              <a:rPr lang="fr-FR" sz="4400" b="1" dirty="0">
                <a:effectLst/>
                <a:latin typeface="Calibri" panose="020F0502020204030204" pitchFamily="34" charset="0"/>
                <a:ea typeface="Calibri" panose="020F0502020204030204" pitchFamily="34" charset="0"/>
                <a:cs typeface="Times New Roman" panose="02020603050405020304" pitchFamily="18" charset="0"/>
              </a:rPr>
            </a:br>
            <a:br>
              <a:rPr lang="fr-FR" sz="4400" b="1" dirty="0">
                <a:effectLst/>
                <a:latin typeface="Calibri" panose="020F0502020204030204" pitchFamily="34" charset="0"/>
                <a:ea typeface="Calibri" panose="020F0502020204030204" pitchFamily="34" charset="0"/>
                <a:cs typeface="Times New Roman" panose="02020603050405020304" pitchFamily="18" charset="0"/>
              </a:rPr>
            </a:br>
            <a:r>
              <a:rPr lang="fr-FR" sz="4400" b="1" dirty="0">
                <a:effectLst/>
                <a:latin typeface="Calibri" panose="020F0502020204030204" pitchFamily="34" charset="0"/>
                <a:ea typeface="Calibri" panose="020F0502020204030204" pitchFamily="34" charset="0"/>
                <a:cs typeface="Times New Roman" panose="02020603050405020304" pitchFamily="18" charset="0"/>
              </a:rPr>
              <a:t>Exemple de cartographie 2</a:t>
            </a:r>
            <a:br>
              <a:rPr lang="fr-FR" sz="4400" dirty="0">
                <a:effectLst/>
                <a:latin typeface="Calibri" panose="020F0502020204030204" pitchFamily="34" charset="0"/>
                <a:ea typeface="Calibri" panose="020F0502020204030204" pitchFamily="34" charset="0"/>
                <a:cs typeface="Times New Roman" panose="02020603050405020304" pitchFamily="18" charset="0"/>
              </a:rPr>
            </a:br>
            <a:br>
              <a:rPr lang="fr-FR" sz="4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16</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5" name="Image 4">
            <a:extLst>
              <a:ext uri="{FF2B5EF4-FFF2-40B4-BE49-F238E27FC236}">
                <a16:creationId xmlns:a16="http://schemas.microsoft.com/office/drawing/2014/main" id="{662B9214-F5E3-C437-06E5-0A2858BFE0CA}"/>
              </a:ext>
            </a:extLst>
          </p:cNvPr>
          <p:cNvPicPr>
            <a:picLocks noChangeAspect="1"/>
          </p:cNvPicPr>
          <p:nvPr/>
        </p:nvPicPr>
        <p:blipFill>
          <a:blip r:embed="rId4"/>
          <a:stretch>
            <a:fillRect/>
          </a:stretch>
        </p:blipFill>
        <p:spPr>
          <a:xfrm rot="5400000">
            <a:off x="3569217" y="479323"/>
            <a:ext cx="5378244" cy="7182678"/>
          </a:xfrm>
          <a:prstGeom prst="rect">
            <a:avLst/>
          </a:prstGeom>
        </p:spPr>
      </p:pic>
    </p:spTree>
    <p:extLst>
      <p:ext uri="{BB962C8B-B14F-4D97-AF65-F5344CB8AC3E}">
        <p14:creationId xmlns:p14="http://schemas.microsoft.com/office/powerpoint/2010/main" val="169809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br>
              <a:rPr lang="fr-FR" sz="4400" b="1" dirty="0">
                <a:effectLst/>
                <a:latin typeface="Calibri" panose="020F0502020204030204" pitchFamily="34" charset="0"/>
                <a:ea typeface="Calibri" panose="020F0502020204030204" pitchFamily="34" charset="0"/>
                <a:cs typeface="Times New Roman" panose="02020603050405020304" pitchFamily="18" charset="0"/>
              </a:rPr>
            </a:br>
            <a:br>
              <a:rPr lang="fr-FR" sz="4400" b="1" dirty="0">
                <a:effectLst/>
                <a:latin typeface="Calibri" panose="020F0502020204030204" pitchFamily="34" charset="0"/>
                <a:ea typeface="Calibri" panose="020F0502020204030204" pitchFamily="34" charset="0"/>
                <a:cs typeface="Times New Roman" panose="02020603050405020304" pitchFamily="18" charset="0"/>
              </a:rPr>
            </a:br>
            <a:r>
              <a:rPr lang="fr-FR" sz="4400" b="1" dirty="0">
                <a:effectLst/>
                <a:latin typeface="Calibri" panose="020F0502020204030204" pitchFamily="34" charset="0"/>
                <a:ea typeface="Calibri" panose="020F0502020204030204" pitchFamily="34" charset="0"/>
                <a:cs typeface="Times New Roman" panose="02020603050405020304" pitchFamily="18" charset="0"/>
              </a:rPr>
              <a:t>Exemple de cartographie 3</a:t>
            </a:r>
            <a:br>
              <a:rPr lang="fr-FR" sz="4400" dirty="0">
                <a:effectLst/>
                <a:latin typeface="Calibri" panose="020F0502020204030204" pitchFamily="34" charset="0"/>
                <a:ea typeface="Calibri" panose="020F0502020204030204" pitchFamily="34" charset="0"/>
                <a:cs typeface="Times New Roman" panose="02020603050405020304" pitchFamily="18" charset="0"/>
              </a:rPr>
            </a:br>
            <a:br>
              <a:rPr lang="fr-FR" sz="4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17</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3" name="Image 2">
            <a:extLst>
              <a:ext uri="{FF2B5EF4-FFF2-40B4-BE49-F238E27FC236}">
                <a16:creationId xmlns:a16="http://schemas.microsoft.com/office/drawing/2014/main" id="{C668AA2E-4A7A-2420-3767-08990CA3D940}"/>
              </a:ext>
            </a:extLst>
          </p:cNvPr>
          <p:cNvPicPr>
            <a:picLocks noChangeAspect="1"/>
          </p:cNvPicPr>
          <p:nvPr/>
        </p:nvPicPr>
        <p:blipFill>
          <a:blip r:embed="rId4"/>
          <a:stretch>
            <a:fillRect/>
          </a:stretch>
        </p:blipFill>
        <p:spPr>
          <a:xfrm rot="5400000">
            <a:off x="3518100" y="520502"/>
            <a:ext cx="5361207" cy="7063409"/>
          </a:xfrm>
          <a:prstGeom prst="rect">
            <a:avLst/>
          </a:prstGeom>
        </p:spPr>
      </p:pic>
    </p:spTree>
    <p:extLst>
      <p:ext uri="{BB962C8B-B14F-4D97-AF65-F5344CB8AC3E}">
        <p14:creationId xmlns:p14="http://schemas.microsoft.com/office/powerpoint/2010/main" val="274707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br>
              <a:rPr lang="fr-FR" sz="4400" b="1" dirty="0">
                <a:effectLst/>
                <a:latin typeface="Calibri" panose="020F0502020204030204" pitchFamily="34" charset="0"/>
                <a:ea typeface="Calibri" panose="020F0502020204030204" pitchFamily="34" charset="0"/>
                <a:cs typeface="Times New Roman" panose="02020603050405020304" pitchFamily="18" charset="0"/>
              </a:rPr>
            </a:br>
            <a:br>
              <a:rPr lang="fr-FR" sz="4400" b="1" dirty="0">
                <a:effectLst/>
                <a:latin typeface="Calibri" panose="020F0502020204030204" pitchFamily="34" charset="0"/>
                <a:ea typeface="Calibri" panose="020F0502020204030204" pitchFamily="34" charset="0"/>
                <a:cs typeface="Times New Roman" panose="02020603050405020304" pitchFamily="18" charset="0"/>
              </a:rPr>
            </a:br>
            <a:r>
              <a:rPr lang="fr-FR" sz="3600" b="1" dirty="0"/>
              <a:t> </a:t>
            </a:r>
            <a:r>
              <a:rPr lang="fr-FR" sz="4400" b="1" dirty="0"/>
              <a:t>Quel nombre de prélèvements effectuer?</a:t>
            </a:r>
            <a:br>
              <a:rPr lang="fr-FR" sz="4400" dirty="0">
                <a:effectLst/>
                <a:latin typeface="Calibri" panose="020F0502020204030204" pitchFamily="34" charset="0"/>
                <a:ea typeface="Calibri" panose="020F0502020204030204" pitchFamily="34" charset="0"/>
                <a:cs typeface="Times New Roman" panose="02020603050405020304" pitchFamily="18" charset="0"/>
              </a:rPr>
            </a:br>
            <a:br>
              <a:rPr lang="fr-FR" sz="4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18</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
        <p:nvSpPr>
          <p:cNvPr id="3" name="Sous-titre 2">
            <a:extLst>
              <a:ext uri="{FF2B5EF4-FFF2-40B4-BE49-F238E27FC236}">
                <a16:creationId xmlns:a16="http://schemas.microsoft.com/office/drawing/2014/main" id="{0D364318-6E02-09C4-9B5A-1ACFB5E7411F}"/>
              </a:ext>
            </a:extLst>
          </p:cNvPr>
          <p:cNvSpPr>
            <a:spLocks noGrp="1"/>
          </p:cNvSpPr>
          <p:nvPr>
            <p:ph type="subTitle" idx="1"/>
          </p:nvPr>
        </p:nvSpPr>
        <p:spPr>
          <a:xfrm>
            <a:off x="385377" y="1611330"/>
            <a:ext cx="6779098" cy="4353240"/>
          </a:xfrm>
          <a:ln>
            <a:noFill/>
            <a:prstDash val="sysDash"/>
          </a:ln>
        </p:spPr>
        <p:txBody>
          <a:bodyPr>
            <a:normAutofit fontScale="92500" lnSpcReduction="20000"/>
          </a:bodyPr>
          <a:lstStyle/>
          <a:p>
            <a:pPr algn="l"/>
            <a:r>
              <a:rPr lang="fr-FR" sz="3300" dirty="0">
                <a:solidFill>
                  <a:schemeClr val="tx1"/>
                </a:solidFill>
              </a:rPr>
              <a:t>Le nombre de prélèvements dépend :</a:t>
            </a:r>
          </a:p>
          <a:p>
            <a:pPr algn="l"/>
            <a:endParaRPr lang="fr-FR" sz="3300" dirty="0">
              <a:solidFill>
                <a:schemeClr val="tx1"/>
              </a:solidFill>
            </a:endParaRPr>
          </a:p>
          <a:p>
            <a:pPr marL="457200" indent="-457200" algn="l">
              <a:buFont typeface="Arial" panose="020B0604020202020204" pitchFamily="34" charset="0"/>
              <a:buChar char="•"/>
            </a:pPr>
            <a:r>
              <a:rPr lang="fr-FR" sz="3300" dirty="0">
                <a:solidFill>
                  <a:schemeClr val="tx1"/>
                </a:solidFill>
              </a:rPr>
              <a:t>Du périmètre des Travaux et leur complexité</a:t>
            </a:r>
          </a:p>
          <a:p>
            <a:pPr marL="457200" indent="-457200" algn="l">
              <a:buFont typeface="Arial" panose="020B0604020202020204" pitchFamily="34" charset="0"/>
              <a:buChar char="•"/>
            </a:pPr>
            <a:r>
              <a:rPr lang="fr-FR" sz="3300" dirty="0">
                <a:solidFill>
                  <a:schemeClr val="tx1"/>
                </a:solidFill>
              </a:rPr>
              <a:t>De la norme NF 46100</a:t>
            </a:r>
          </a:p>
          <a:p>
            <a:pPr marL="457200" indent="-457200" algn="l">
              <a:buFont typeface="Arial" panose="020B0604020202020204" pitchFamily="34" charset="0"/>
              <a:buChar char="•"/>
            </a:pPr>
            <a:r>
              <a:rPr lang="fr-FR" sz="3300" dirty="0">
                <a:solidFill>
                  <a:schemeClr val="tx1"/>
                </a:solidFill>
              </a:rPr>
              <a:t>De la complexité des Composants et leur continuité</a:t>
            </a:r>
          </a:p>
          <a:p>
            <a:pPr marL="457200" indent="-457200" algn="l">
              <a:buFont typeface="Arial" panose="020B0604020202020204" pitchFamily="34" charset="0"/>
              <a:buChar char="•"/>
            </a:pPr>
            <a:r>
              <a:rPr lang="fr-FR" sz="3300" dirty="0">
                <a:solidFill>
                  <a:schemeClr val="tx1"/>
                </a:solidFill>
              </a:rPr>
              <a:t>De l’étude documentaire (Prélèvements déjà effectués)</a:t>
            </a:r>
            <a:br>
              <a:rPr lang="fr-FR" sz="3300" dirty="0">
                <a:solidFill>
                  <a:schemeClr val="tx1"/>
                </a:solidFill>
              </a:rPr>
            </a:br>
            <a:endParaRPr lang="fr-FR" sz="3300" dirty="0">
              <a:solidFill>
                <a:schemeClr val="tx1"/>
              </a:solidFill>
            </a:endParaRPr>
          </a:p>
        </p:txBody>
      </p:sp>
      <p:pic>
        <p:nvPicPr>
          <p:cNvPr id="7" name="Image 6">
            <a:extLst>
              <a:ext uri="{FF2B5EF4-FFF2-40B4-BE49-F238E27FC236}">
                <a16:creationId xmlns:a16="http://schemas.microsoft.com/office/drawing/2014/main" id="{3B87EB03-0F51-5E7D-503E-79C44A859533}"/>
              </a:ext>
            </a:extLst>
          </p:cNvPr>
          <p:cNvPicPr>
            <a:picLocks noChangeAspect="1"/>
          </p:cNvPicPr>
          <p:nvPr/>
        </p:nvPicPr>
        <p:blipFill>
          <a:blip r:embed="rId4"/>
          <a:stretch>
            <a:fillRect/>
          </a:stretch>
        </p:blipFill>
        <p:spPr>
          <a:xfrm>
            <a:off x="7596174" y="2257890"/>
            <a:ext cx="4210449" cy="2624118"/>
          </a:xfrm>
          <a:prstGeom prst="rect">
            <a:avLst/>
          </a:prstGeom>
        </p:spPr>
      </p:pic>
    </p:spTree>
    <p:extLst>
      <p:ext uri="{BB962C8B-B14F-4D97-AF65-F5344CB8AC3E}">
        <p14:creationId xmlns:p14="http://schemas.microsoft.com/office/powerpoint/2010/main" val="135514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FA5675E-E73E-C3AF-09E3-B42515BF4378}"/>
              </a:ext>
            </a:extLst>
          </p:cNvPr>
          <p:cNvPicPr>
            <a:picLocks noChangeAspect="1"/>
          </p:cNvPicPr>
          <p:nvPr/>
        </p:nvPicPr>
        <p:blipFill>
          <a:blip r:embed="rId2"/>
          <a:stretch>
            <a:fillRect/>
          </a:stretch>
        </p:blipFill>
        <p:spPr>
          <a:xfrm>
            <a:off x="6829830" y="1957711"/>
            <a:ext cx="4275049" cy="2844851"/>
          </a:xfrm>
          <a:prstGeom prst="rect">
            <a:avLst/>
          </a:prstGeom>
        </p:spPr>
      </p:pic>
      <p:cxnSp>
        <p:nvCxnSpPr>
          <p:cNvPr id="2" name="Connecteur droit 1">
            <a:extLst>
              <a:ext uri="{FF2B5EF4-FFF2-40B4-BE49-F238E27FC236}">
                <a16:creationId xmlns:a16="http://schemas.microsoft.com/office/drawing/2014/main" id="{DF6A51F4-F156-4D90-74BA-7D54009B82E4}"/>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itre 1">
            <a:extLst>
              <a:ext uri="{FF2B5EF4-FFF2-40B4-BE49-F238E27FC236}">
                <a16:creationId xmlns:a16="http://schemas.microsoft.com/office/drawing/2014/main" id="{9C5C2B2F-BF2E-A3CE-8CA7-5AD47793C1EF}"/>
              </a:ext>
            </a:extLst>
          </p:cNvPr>
          <p:cNvSpPr txBox="1">
            <a:spLocks/>
          </p:cNvSpPr>
          <p:nvPr/>
        </p:nvSpPr>
        <p:spPr>
          <a:xfrm>
            <a:off x="1034243" y="1957712"/>
            <a:ext cx="4710885" cy="27511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a:latin typeface="Montserrat Bold"/>
                <a:cs typeface="Montserrat Bold"/>
              </a:rPr>
              <a:t>Questions?</a:t>
            </a:r>
            <a:br>
              <a:rPr lang="fr-FR" sz="3600" dirty="0">
                <a:latin typeface="Montserrat Bold"/>
                <a:cs typeface="Montserrat Bold"/>
              </a:rPr>
            </a:br>
            <a:endParaRPr lang="fr-FR" sz="2400" i="1" dirty="0">
              <a:latin typeface="Montserrat Bold"/>
              <a:cs typeface="Montserrat Bold"/>
            </a:endParaRPr>
          </a:p>
        </p:txBody>
      </p:sp>
    </p:spTree>
    <p:extLst>
      <p:ext uri="{BB962C8B-B14F-4D97-AF65-F5344CB8AC3E}">
        <p14:creationId xmlns:p14="http://schemas.microsoft.com/office/powerpoint/2010/main" val="274522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General Services </a:t>
            </a:r>
            <a:endParaRPr lang="fr-FR" dirty="0">
              <a:latin typeface="Montserrat Bold"/>
              <a:cs typeface="Montserrat Bold"/>
            </a:endParaRPr>
          </a:p>
        </p:txBody>
      </p:sp>
      <p:sp>
        <p:nvSpPr>
          <p:cNvPr id="3" name="Sous-titre 2"/>
          <p:cNvSpPr>
            <a:spLocks noGrp="1"/>
          </p:cNvSpPr>
          <p:nvPr>
            <p:ph type="subTitle" idx="1"/>
          </p:nvPr>
        </p:nvSpPr>
        <p:spPr>
          <a:xfrm>
            <a:off x="346873" y="1597060"/>
            <a:ext cx="7812389" cy="4353240"/>
          </a:xfrm>
          <a:ln>
            <a:noFill/>
            <a:prstDash val="sysDash"/>
          </a:ln>
        </p:spPr>
        <p:txBody>
          <a:bodyPr>
            <a:normAutofit/>
          </a:bodyPr>
          <a:lstStyle/>
          <a:p>
            <a:pPr algn="l"/>
            <a:r>
              <a:rPr lang="fr-FR" sz="2400" dirty="0">
                <a:solidFill>
                  <a:schemeClr val="tx1"/>
                </a:solidFill>
              </a:rPr>
              <a:t>L’entreprise General Services est présente sur le repérage amiante avant travaux et avant démolition dans les immeubles bâtis, les enrobés et les process industriels.</a:t>
            </a:r>
          </a:p>
          <a:p>
            <a:pPr algn="l"/>
            <a:endParaRPr lang="fr-FR" sz="2400" dirty="0">
              <a:solidFill>
                <a:schemeClr val="tx1"/>
              </a:solidFill>
            </a:endParaRPr>
          </a:p>
          <a:p>
            <a:pPr algn="l"/>
            <a:r>
              <a:rPr lang="fr-FR" sz="2400" dirty="0">
                <a:solidFill>
                  <a:schemeClr val="tx1"/>
                </a:solidFill>
              </a:rPr>
              <a:t>Elle se positionne comme un bureau d'études spécialisé dans l'amiante et les polluants du bâtiment en intégrant les enjeux du plomb, des Fibres Céramiques Réfractaires (FCR) ou encore des Hydrocarbures Aromatiques Polycycliques (HAP).</a:t>
            </a:r>
          </a:p>
          <a:p>
            <a:pPr algn="l"/>
            <a:endParaRPr lang="fr-FR" sz="2400" dirty="0">
              <a:solidFill>
                <a:schemeClr val="tx1"/>
              </a:solidFill>
              <a:latin typeface="+mj-lt"/>
            </a:endParaRPr>
          </a:p>
          <a:p>
            <a:pPr algn="l"/>
            <a:endParaRPr lang="fr-FR" sz="2400" dirty="0">
              <a:solidFill>
                <a:schemeClr val="tx1"/>
              </a:solidFill>
              <a:latin typeface="+mj-lt"/>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2</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6B317938-134D-1559-E9E6-084E67F48AF9}"/>
              </a:ext>
            </a:extLst>
          </p:cNvPr>
          <p:cNvPicPr>
            <a:picLocks noChangeAspect="1"/>
          </p:cNvPicPr>
          <p:nvPr/>
        </p:nvPicPr>
        <p:blipFill>
          <a:blip r:embed="rId2"/>
          <a:stretch>
            <a:fillRect/>
          </a:stretch>
        </p:blipFill>
        <p:spPr>
          <a:xfrm>
            <a:off x="8103887" y="2825332"/>
            <a:ext cx="3811888" cy="937776"/>
          </a:xfrm>
          <a:prstGeom prst="rect">
            <a:avLst/>
          </a:prstGeom>
        </p:spPr>
      </p:pic>
    </p:spTree>
    <p:extLst>
      <p:ext uri="{BB962C8B-B14F-4D97-AF65-F5344CB8AC3E}">
        <p14:creationId xmlns:p14="http://schemas.microsoft.com/office/powerpoint/2010/main" val="74175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20</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14" name="Image 13">
            <a:extLst>
              <a:ext uri="{FF2B5EF4-FFF2-40B4-BE49-F238E27FC236}">
                <a16:creationId xmlns:a16="http://schemas.microsoft.com/office/drawing/2014/main" id="{97D5B6B0-7640-4D01-0166-4AA428F6750E}"/>
              </a:ext>
            </a:extLst>
          </p:cNvPr>
          <p:cNvPicPr>
            <a:picLocks noChangeAspect="1"/>
          </p:cNvPicPr>
          <p:nvPr/>
        </p:nvPicPr>
        <p:blipFill>
          <a:blip r:embed="rId4"/>
          <a:stretch>
            <a:fillRect/>
          </a:stretch>
        </p:blipFill>
        <p:spPr>
          <a:xfrm>
            <a:off x="2599577" y="730003"/>
            <a:ext cx="6731590" cy="3365795"/>
          </a:xfrm>
          <a:prstGeom prst="rect">
            <a:avLst/>
          </a:prstGeom>
        </p:spPr>
      </p:pic>
      <p:pic>
        <p:nvPicPr>
          <p:cNvPr id="2" name="Image 1">
            <a:extLst>
              <a:ext uri="{FF2B5EF4-FFF2-40B4-BE49-F238E27FC236}">
                <a16:creationId xmlns:a16="http://schemas.microsoft.com/office/drawing/2014/main" id="{D4A6F7F6-9920-3D4F-A413-96C574F675E3}"/>
              </a:ext>
            </a:extLst>
          </p:cNvPr>
          <p:cNvPicPr>
            <a:picLocks noChangeAspect="1"/>
          </p:cNvPicPr>
          <p:nvPr/>
        </p:nvPicPr>
        <p:blipFill>
          <a:blip r:embed="rId5"/>
          <a:stretch>
            <a:fillRect/>
          </a:stretch>
        </p:blipFill>
        <p:spPr>
          <a:xfrm>
            <a:off x="726655" y="4462200"/>
            <a:ext cx="1725318" cy="1725318"/>
          </a:xfrm>
          <a:prstGeom prst="rect">
            <a:avLst/>
          </a:prstGeom>
        </p:spPr>
      </p:pic>
      <p:sp>
        <p:nvSpPr>
          <p:cNvPr id="3" name="ZoneTexte 2">
            <a:extLst>
              <a:ext uri="{FF2B5EF4-FFF2-40B4-BE49-F238E27FC236}">
                <a16:creationId xmlns:a16="http://schemas.microsoft.com/office/drawing/2014/main" id="{82B394B4-0E29-5C8B-830D-8EC59BEBD312}"/>
              </a:ext>
            </a:extLst>
          </p:cNvPr>
          <p:cNvSpPr txBox="1"/>
          <p:nvPr/>
        </p:nvSpPr>
        <p:spPr>
          <a:xfrm>
            <a:off x="2976465" y="4758610"/>
            <a:ext cx="2688044" cy="923330"/>
          </a:xfrm>
          <a:prstGeom prst="rect">
            <a:avLst/>
          </a:prstGeom>
          <a:noFill/>
        </p:spPr>
        <p:txBody>
          <a:bodyPr wrap="none" rtlCol="0">
            <a:spAutoFit/>
          </a:bodyPr>
          <a:lstStyle/>
          <a:p>
            <a:r>
              <a:rPr lang="fr-FR" dirty="0"/>
              <a:t>Adel Zaky</a:t>
            </a:r>
          </a:p>
          <a:p>
            <a:r>
              <a:rPr lang="fr-FR" dirty="0">
                <a:hlinkClick r:id="rId6"/>
              </a:rPr>
              <a:t>a.zaky@general-services.fr</a:t>
            </a:r>
            <a:endParaRPr lang="fr-FR" dirty="0"/>
          </a:p>
          <a:p>
            <a:r>
              <a:rPr lang="fr-FR" dirty="0"/>
              <a:t>07 84 71 88 55</a:t>
            </a:r>
          </a:p>
        </p:txBody>
      </p:sp>
    </p:spTree>
    <p:extLst>
      <p:ext uri="{BB962C8B-B14F-4D97-AF65-F5344CB8AC3E}">
        <p14:creationId xmlns:p14="http://schemas.microsoft.com/office/powerpoint/2010/main" val="370859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Services </a:t>
            </a:r>
            <a:endParaRPr lang="fr-FR" dirty="0">
              <a:latin typeface="Montserrat Bold"/>
              <a:cs typeface="Montserrat Bold"/>
            </a:endParaRPr>
          </a:p>
        </p:txBody>
      </p:sp>
      <p:sp>
        <p:nvSpPr>
          <p:cNvPr id="3" name="Sous-titre 2"/>
          <p:cNvSpPr>
            <a:spLocks noGrp="1"/>
          </p:cNvSpPr>
          <p:nvPr>
            <p:ph type="subTitle" idx="1"/>
          </p:nvPr>
        </p:nvSpPr>
        <p:spPr>
          <a:xfrm>
            <a:off x="346873" y="1597060"/>
            <a:ext cx="6897989" cy="4353240"/>
          </a:xfrm>
          <a:ln>
            <a:noFill/>
            <a:prstDash val="sysDash"/>
          </a:ln>
        </p:spPr>
        <p:txBody>
          <a:bodyPr>
            <a:normAutofit/>
          </a:bodyPr>
          <a:lstStyle/>
          <a:p>
            <a:pPr marL="457200" indent="-457200" algn="l">
              <a:buFont typeface="Arial" panose="020B0604020202020204" pitchFamily="34" charset="0"/>
              <a:buChar char="•"/>
            </a:pPr>
            <a:r>
              <a:rPr lang="fr-FR" sz="2400" dirty="0">
                <a:solidFill>
                  <a:schemeClr val="tx1"/>
                </a:solidFill>
              </a:rPr>
              <a:t>Diagnostic de déchets polluants</a:t>
            </a:r>
          </a:p>
          <a:p>
            <a:pPr marL="457200" indent="-457200" algn="l">
              <a:buFont typeface="Arial" panose="020B0604020202020204" pitchFamily="34" charset="0"/>
              <a:buChar char="•"/>
            </a:pPr>
            <a:r>
              <a:rPr lang="fr-FR" sz="2400" dirty="0">
                <a:solidFill>
                  <a:schemeClr val="tx1"/>
                </a:solidFill>
              </a:rPr>
              <a:t>Repérage Amiante Avant Travaux (RAT) ou Avant Démolition (RAD)</a:t>
            </a:r>
          </a:p>
          <a:p>
            <a:pPr marL="457200" indent="-457200" algn="l">
              <a:buFont typeface="Arial" panose="020B0604020202020204" pitchFamily="34" charset="0"/>
              <a:buChar char="•"/>
            </a:pPr>
            <a:r>
              <a:rPr lang="fr-FR" sz="2400" dirty="0">
                <a:solidFill>
                  <a:schemeClr val="tx1"/>
                </a:solidFill>
              </a:rPr>
              <a:t>Amiante et HAP sur enrobés routiers </a:t>
            </a:r>
          </a:p>
          <a:p>
            <a:pPr marL="457200" indent="-457200" algn="l">
              <a:buFont typeface="Arial" panose="020B0604020202020204" pitchFamily="34" charset="0"/>
              <a:buChar char="•"/>
            </a:pPr>
            <a:r>
              <a:rPr lang="fr-FR" sz="2400" dirty="0">
                <a:solidFill>
                  <a:schemeClr val="tx1"/>
                </a:solidFill>
              </a:rPr>
              <a:t>Diagnostic plomb avant travaux ou démolition</a:t>
            </a:r>
          </a:p>
          <a:p>
            <a:pPr marL="457200" indent="-457200" algn="l">
              <a:buFont typeface="Arial" panose="020B0604020202020204" pitchFamily="34" charset="0"/>
              <a:buChar char="•"/>
            </a:pPr>
            <a:r>
              <a:rPr lang="fr-FR" sz="2400" dirty="0">
                <a:solidFill>
                  <a:schemeClr val="tx1"/>
                </a:solidFill>
              </a:rPr>
              <a:t>Dossier Technique Amiante (DTA)</a:t>
            </a:r>
          </a:p>
          <a:p>
            <a:pPr algn="l"/>
            <a:endParaRPr lang="fr-FR" sz="2400" dirty="0">
              <a:solidFill>
                <a:schemeClr val="tx1"/>
              </a:solidFill>
            </a:endParaRPr>
          </a:p>
          <a:p>
            <a:pPr algn="l"/>
            <a:endParaRPr lang="fr-FR" sz="2400" dirty="0">
              <a:solidFill>
                <a:schemeClr val="tx1"/>
              </a:solidFill>
              <a:latin typeface="+mj-lt"/>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3</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5" name="Image 4">
            <a:extLst>
              <a:ext uri="{FF2B5EF4-FFF2-40B4-BE49-F238E27FC236}">
                <a16:creationId xmlns:a16="http://schemas.microsoft.com/office/drawing/2014/main" id="{B1CF46A8-6C12-649D-0902-1EE226BDB7F4}"/>
              </a:ext>
            </a:extLst>
          </p:cNvPr>
          <p:cNvPicPr>
            <a:picLocks noChangeAspect="1"/>
          </p:cNvPicPr>
          <p:nvPr/>
        </p:nvPicPr>
        <p:blipFill>
          <a:blip r:embed="rId4"/>
          <a:stretch>
            <a:fillRect/>
          </a:stretch>
        </p:blipFill>
        <p:spPr>
          <a:xfrm>
            <a:off x="7455095" y="2090060"/>
            <a:ext cx="4215698" cy="2360791"/>
          </a:xfrm>
          <a:prstGeom prst="rect">
            <a:avLst/>
          </a:prstGeom>
        </p:spPr>
      </p:pic>
    </p:spTree>
    <p:extLst>
      <p:ext uri="{BB962C8B-B14F-4D97-AF65-F5344CB8AC3E}">
        <p14:creationId xmlns:p14="http://schemas.microsoft.com/office/powerpoint/2010/main" val="177553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Ce qui change au 1</a:t>
            </a:r>
            <a:r>
              <a:rPr lang="fr-FR" sz="4400" b="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4400" b="1" dirty="0">
                <a:effectLst/>
                <a:latin typeface="Calibri" panose="020F0502020204030204" pitchFamily="34" charset="0"/>
                <a:ea typeface="Calibri" panose="020F0502020204030204" pitchFamily="34" charset="0"/>
                <a:cs typeface="Times New Roman" panose="02020603050405020304" pitchFamily="18" charset="0"/>
              </a:rPr>
              <a:t> juillet 2023 </a:t>
            </a:r>
            <a:endParaRPr lang="fr-FR" dirty="0">
              <a:latin typeface="Montserrat Bold"/>
              <a:cs typeface="Montserrat Bold"/>
            </a:endParaRPr>
          </a:p>
        </p:txBody>
      </p:sp>
      <p:sp>
        <p:nvSpPr>
          <p:cNvPr id="3" name="Sous-titre 2"/>
          <p:cNvSpPr>
            <a:spLocks noGrp="1"/>
          </p:cNvSpPr>
          <p:nvPr>
            <p:ph type="subTitle" idx="1"/>
          </p:nvPr>
        </p:nvSpPr>
        <p:spPr>
          <a:xfrm>
            <a:off x="346873" y="1597060"/>
            <a:ext cx="11001065" cy="4353240"/>
          </a:xfrm>
          <a:ln>
            <a:noFill/>
            <a:prstDash val="sysDash"/>
          </a:ln>
        </p:spPr>
        <p:txBody>
          <a:bodyPr>
            <a:normAutofit/>
          </a:bodyPr>
          <a:lstStyle/>
          <a:p>
            <a:pPr marL="342900" indent="-342900" algn="l">
              <a:buFont typeface="Arial" panose="020B0604020202020204" pitchFamily="34" charset="0"/>
              <a:buChar char="•"/>
            </a:pPr>
            <a:r>
              <a:rPr lang="fr-FR" sz="2300" dirty="0">
                <a:solidFill>
                  <a:schemeClr val="tx1"/>
                </a:solidFill>
              </a:rPr>
              <a:t>Mise en application de l’arrêté du 22 juillet 2021 relatif à la Norme NF X -46 100  de juillet 2019 repérage obligatoire de l’amiante avant opérations  sur des équipements industriels.</a:t>
            </a:r>
          </a:p>
          <a:p>
            <a:pPr marL="342900" indent="-342900" algn="just" fontAlgn="base">
              <a:buFont typeface="Arial" panose="020B0604020202020204" pitchFamily="34" charset="0"/>
              <a:buChar char="•"/>
            </a:pPr>
            <a:r>
              <a:rPr lang="fr-FR" sz="2300" dirty="0">
                <a:solidFill>
                  <a:schemeClr val="tx1"/>
                </a:solidFill>
              </a:rPr>
              <a:t>La norme par le cadrage des repérages facilite les échanges avec les maîtres d’ouvrage, améliore la qualité des rapports et donc les opérations de désamiantage, et permet surtout de diminuer le risque d’exposition accidentelle des travailleurs aux fibres d’amiante.</a:t>
            </a:r>
          </a:p>
          <a:p>
            <a:pPr marL="342900" indent="-342900" algn="just" fontAlgn="base">
              <a:buFont typeface="Arial" panose="020B0604020202020204" pitchFamily="34" charset="0"/>
              <a:buChar char="•"/>
            </a:pPr>
            <a:r>
              <a:rPr lang="fr-FR" sz="2300" dirty="0">
                <a:solidFill>
                  <a:schemeClr val="tx1"/>
                </a:solidFill>
              </a:rPr>
              <a:t>La norme est un outil collaboratif </a:t>
            </a:r>
          </a:p>
          <a:p>
            <a:pPr marL="342900" indent="-342900" algn="just" fontAlgn="base">
              <a:buFont typeface="Arial" panose="020B0604020202020204" pitchFamily="34" charset="0"/>
              <a:buChar char="•"/>
            </a:pPr>
            <a:r>
              <a:rPr lang="fr-FR" sz="2300" dirty="0">
                <a:solidFill>
                  <a:schemeClr val="tx1"/>
                </a:solidFill>
              </a:rPr>
              <a:t>Notre retour d’expérience acquis dans le cadre d’un grand arrêt en pétrochimie indique que l’application de la norme 46-100, en évitant les travaux supplémentaires, diminue largement le cout du poste désamiantage ainsi que le temps perdu au cours de l’arrêt. </a:t>
            </a:r>
          </a:p>
          <a:p>
            <a:pPr marL="342900" indent="-342900" algn="just" fontAlgn="base">
              <a:buFont typeface="Arial" panose="020B0604020202020204" pitchFamily="34" charset="0"/>
              <a:buChar char="•"/>
            </a:pPr>
            <a:endParaRPr lang="fr-FR" sz="2300" dirty="0">
              <a:solidFill>
                <a:schemeClr val="tx1"/>
              </a:solidFill>
            </a:endParaRPr>
          </a:p>
          <a:p>
            <a:pPr marL="457200" indent="-457200" algn="l">
              <a:buFont typeface="Arial" panose="020B0604020202020204" pitchFamily="34" charset="0"/>
              <a:buChar char="•"/>
            </a:pPr>
            <a:endParaRPr lang="fr-FR" sz="2400" dirty="0">
              <a:solidFill>
                <a:schemeClr val="tx1"/>
              </a:solidFill>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4</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Tree>
    <p:extLst>
      <p:ext uri="{BB962C8B-B14F-4D97-AF65-F5344CB8AC3E}">
        <p14:creationId xmlns:p14="http://schemas.microsoft.com/office/powerpoint/2010/main" val="363295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Qu’est ce que la norme NF X 46-100?</a:t>
            </a:r>
            <a:endParaRPr lang="fr-FR" dirty="0">
              <a:latin typeface="Montserrat Bold"/>
              <a:cs typeface="Montserrat Bold"/>
            </a:endParaRPr>
          </a:p>
        </p:txBody>
      </p:sp>
      <p:sp>
        <p:nvSpPr>
          <p:cNvPr id="3" name="Sous-titre 2"/>
          <p:cNvSpPr>
            <a:spLocks noGrp="1"/>
          </p:cNvSpPr>
          <p:nvPr>
            <p:ph type="subTitle" idx="1"/>
          </p:nvPr>
        </p:nvSpPr>
        <p:spPr>
          <a:xfrm>
            <a:off x="346872" y="1604424"/>
            <a:ext cx="7872679" cy="4590458"/>
          </a:xfrm>
          <a:ln>
            <a:noFill/>
            <a:prstDash val="sysDash"/>
          </a:ln>
        </p:spPr>
        <p:txBody>
          <a:bodyPr>
            <a:normAutofit lnSpcReduction="10000"/>
          </a:bodyPr>
          <a:lstStyle/>
          <a:p>
            <a:pPr marL="800100" lvl="1" indent="-342900" algn="l">
              <a:buFont typeface="Arial" panose="020B0604020202020204" pitchFamily="34" charset="0"/>
              <a:buChar char="•"/>
            </a:pPr>
            <a:r>
              <a:rPr lang="fr-FR" sz="1800" dirty="0">
                <a:solidFill>
                  <a:schemeClr val="tx1"/>
                </a:solidFill>
              </a:rPr>
              <a:t>Elle concerne le repérage des matériaux et produits contenant de l'amiante dans les installations, structures ou équipements concourant à la réalisation ou à la mise en œuvre d'une activité</a:t>
            </a:r>
          </a:p>
          <a:p>
            <a:pPr lvl="1" algn="l"/>
            <a:endParaRPr lang="fr-FR" sz="1800" dirty="0">
              <a:solidFill>
                <a:schemeClr val="tx1"/>
              </a:solidFill>
            </a:endParaRPr>
          </a:p>
          <a:p>
            <a:pPr marL="742950" lvl="1" indent="-285750" algn="l">
              <a:buFont typeface="Arial" panose="020B0604020202020204" pitchFamily="34" charset="0"/>
              <a:buChar char="•"/>
            </a:pPr>
            <a:r>
              <a:rPr lang="fr-FR" sz="1800" dirty="0">
                <a:solidFill>
                  <a:schemeClr val="tx1"/>
                </a:solidFill>
              </a:rPr>
              <a:t>Elle implique que chaque site industriel doit établir sa propre doctrine amiante qui définira les principes de base sur lesquels s’appuieront sa stratégie amiante et ses plans d’action. Les problématiques d’exposition au plomb et fibres céramiques réfractaires (FCR) devraient être dorénavant intégrées immédiatement dans la réflexion globale.</a:t>
            </a:r>
          </a:p>
          <a:p>
            <a:pPr marL="742950" lvl="1" indent="-285750" algn="l">
              <a:buFont typeface="Arial" panose="020B0604020202020204" pitchFamily="34" charset="0"/>
              <a:buChar char="•"/>
            </a:pPr>
            <a:endParaRPr lang="fr-FR" sz="1800" dirty="0">
              <a:solidFill>
                <a:schemeClr val="tx1"/>
              </a:solidFill>
            </a:endParaRPr>
          </a:p>
          <a:p>
            <a:pPr marL="742950" lvl="1" indent="-285750" algn="l">
              <a:buFont typeface="Arial" panose="020B0604020202020204" pitchFamily="34" charset="0"/>
              <a:buChar char="•"/>
            </a:pPr>
            <a:r>
              <a:rPr lang="fr-FR" sz="1800" dirty="0">
                <a:solidFill>
                  <a:schemeClr val="tx1"/>
                </a:solidFill>
              </a:rPr>
              <a:t>les donneurs d’ordre doivent désormais fournir au diagnostiqueur un dossier technique complet avec notamment : un programme de travaux précis et accepter que le nombre d’échantillons passe désormais sous la responsabilité du dit diagnostiqueur. En l’absence de ces deux éléments, la responsabilité du diagnostiqueur ne serait pas engagée en cas d’exposition accidentelle aux fibres d’amiante</a:t>
            </a:r>
          </a:p>
          <a:p>
            <a:pPr lvl="1" algn="l"/>
            <a:endParaRPr lang="fr-FR" sz="1800" dirty="0">
              <a:solidFill>
                <a:schemeClr val="tx1"/>
              </a:solidFill>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5</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ED1EF8F7-8724-68BC-910E-DAEDE28B6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042" y="1372995"/>
            <a:ext cx="3447229" cy="4872231"/>
          </a:xfrm>
          <a:prstGeom prst="rect">
            <a:avLst/>
          </a:prstGeom>
        </p:spPr>
      </p:pic>
    </p:spTree>
    <p:extLst>
      <p:ext uri="{BB962C8B-B14F-4D97-AF65-F5344CB8AC3E}">
        <p14:creationId xmlns:p14="http://schemas.microsoft.com/office/powerpoint/2010/main" val="214466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A qui revient la responsabilité dans la</a:t>
            </a:r>
            <a:r>
              <a:rPr lang="fr-FR" sz="4400" b="1" spc="5" dirty="0">
                <a:effectLst/>
                <a:latin typeface="Calibri" panose="020F0502020204030204" pitchFamily="34" charset="0"/>
                <a:ea typeface="Calibri" panose="020F0502020204030204" pitchFamily="34" charset="0"/>
                <a:cs typeface="Times New Roman" panose="02020603050405020304" pitchFamily="18" charset="0"/>
              </a:rPr>
              <a:t> </a:t>
            </a:r>
            <a:r>
              <a:rPr lang="fr-FR" sz="4400" b="1" dirty="0">
                <a:effectLst/>
                <a:latin typeface="Calibri" panose="020F0502020204030204" pitchFamily="34" charset="0"/>
                <a:ea typeface="Calibri" panose="020F0502020204030204" pitchFamily="34" charset="0"/>
                <a:cs typeface="Times New Roman" panose="02020603050405020304" pitchFamily="18" charset="0"/>
              </a:rPr>
              <a:t>stratégie</a:t>
            </a:r>
            <a:r>
              <a:rPr lang="fr-FR" sz="4400" b="1" spc="-30" dirty="0">
                <a:effectLst/>
                <a:latin typeface="Calibri" panose="020F0502020204030204" pitchFamily="34" charset="0"/>
                <a:ea typeface="Calibri" panose="020F0502020204030204" pitchFamily="34" charset="0"/>
                <a:cs typeface="Times New Roman" panose="02020603050405020304" pitchFamily="18" charset="0"/>
              </a:rPr>
              <a:t> </a:t>
            </a:r>
            <a:r>
              <a:rPr lang="fr-FR" sz="4400" b="1" dirty="0">
                <a:effectLst/>
                <a:latin typeface="Calibri" panose="020F0502020204030204" pitchFamily="34" charset="0"/>
                <a:ea typeface="Calibri" panose="020F0502020204030204" pitchFamily="34" charset="0"/>
                <a:cs typeface="Times New Roman" panose="02020603050405020304" pitchFamily="18" charset="0"/>
              </a:rPr>
              <a:t>de</a:t>
            </a:r>
            <a:r>
              <a:rPr lang="fr-FR" sz="4400" b="1" spc="-30" dirty="0">
                <a:effectLst/>
                <a:latin typeface="Calibri" panose="020F0502020204030204" pitchFamily="34" charset="0"/>
                <a:ea typeface="Calibri" panose="020F0502020204030204" pitchFamily="34" charset="0"/>
                <a:cs typeface="Times New Roman" panose="02020603050405020304" pitchFamily="18" charset="0"/>
              </a:rPr>
              <a:t> </a:t>
            </a:r>
            <a:r>
              <a:rPr lang="fr-FR" sz="4400" b="1" dirty="0">
                <a:effectLst/>
                <a:latin typeface="Calibri" panose="020F0502020204030204" pitchFamily="34" charset="0"/>
                <a:ea typeface="Calibri" panose="020F0502020204030204" pitchFamily="34" charset="0"/>
                <a:cs typeface="Times New Roman" panose="02020603050405020304" pitchFamily="18" charset="0"/>
              </a:rPr>
              <a:t>prélèvement ?</a:t>
            </a:r>
            <a:endParaRPr lang="fr-FR" dirty="0">
              <a:latin typeface="Montserrat Bold"/>
              <a:cs typeface="Montserrat Bold"/>
            </a:endParaRPr>
          </a:p>
        </p:txBody>
      </p:sp>
      <p:sp>
        <p:nvSpPr>
          <p:cNvPr id="3" name="Sous-titre 2"/>
          <p:cNvSpPr>
            <a:spLocks noGrp="1"/>
          </p:cNvSpPr>
          <p:nvPr>
            <p:ph type="subTitle" idx="1"/>
          </p:nvPr>
        </p:nvSpPr>
        <p:spPr>
          <a:xfrm>
            <a:off x="346873" y="1597060"/>
            <a:ext cx="7812389" cy="4353240"/>
          </a:xfrm>
          <a:ln>
            <a:noFill/>
            <a:prstDash val="sysDash"/>
          </a:ln>
        </p:spPr>
        <p:txBody>
          <a:bodyPr>
            <a:normAutofit/>
          </a:bodyPr>
          <a:lstStyle/>
          <a:p>
            <a:pPr algn="l"/>
            <a:r>
              <a:rPr lang="fr-FR" sz="2400" dirty="0">
                <a:solidFill>
                  <a:schemeClr val="tx1"/>
                </a:solidFill>
                <a:latin typeface="+mj-lt"/>
              </a:rPr>
              <a:t>Cette responsabilité revient entièrement à l’entreprise qui opère le prélèvement</a:t>
            </a:r>
          </a:p>
          <a:p>
            <a:pPr algn="l"/>
            <a:endParaRPr lang="fr-FR" sz="2400" dirty="0">
              <a:solidFill>
                <a:schemeClr val="tx1"/>
              </a:solidFill>
              <a:latin typeface="+mj-lt"/>
            </a:endParaRPr>
          </a:p>
          <a:p>
            <a:pPr algn="l"/>
            <a:r>
              <a:rPr lang="fr-FR" sz="2400">
                <a:solidFill>
                  <a:schemeClr val="tx1"/>
                </a:solidFill>
                <a:latin typeface="+mj-lt"/>
              </a:rPr>
              <a:t>Il lui </a:t>
            </a:r>
            <a:r>
              <a:rPr lang="fr-FR" sz="2400" dirty="0">
                <a:solidFill>
                  <a:schemeClr val="tx1"/>
                </a:solidFill>
                <a:latin typeface="+mj-lt"/>
              </a:rPr>
              <a:t>appartient donc : </a:t>
            </a:r>
          </a:p>
          <a:p>
            <a:pPr algn="l"/>
            <a:endParaRPr lang="fr-FR" sz="2400" dirty="0">
              <a:solidFill>
                <a:schemeClr val="tx1"/>
              </a:solidFill>
              <a:latin typeface="+mj-lt"/>
            </a:endParaRPr>
          </a:p>
          <a:p>
            <a:pPr marL="342900" indent="-342900" algn="l">
              <a:buFont typeface="Arial" panose="020B0604020202020204" pitchFamily="34" charset="0"/>
              <a:buChar char="•"/>
            </a:pPr>
            <a:r>
              <a:rPr lang="fr-FR" sz="2400" dirty="0">
                <a:solidFill>
                  <a:schemeClr val="tx1"/>
                </a:solidFill>
                <a:latin typeface="+mj-lt"/>
              </a:rPr>
              <a:t>de vérifier la véracité des documents transmis par le Donneur d’Ordre, </a:t>
            </a:r>
          </a:p>
          <a:p>
            <a:pPr marL="342900" indent="-342900" algn="l">
              <a:buFont typeface="Arial" panose="020B0604020202020204" pitchFamily="34" charset="0"/>
              <a:buChar char="•"/>
            </a:pPr>
            <a:r>
              <a:rPr lang="fr-FR" sz="2400" dirty="0">
                <a:solidFill>
                  <a:schemeClr val="tx1"/>
                </a:solidFill>
                <a:latin typeface="+mj-lt"/>
              </a:rPr>
              <a:t>de réaliser l’étude documentaire en examinant  des rapports antérieurs, l’historique de maintenance en amont de l’intervention.</a:t>
            </a: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6</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5" name="Image 4">
            <a:extLst>
              <a:ext uri="{FF2B5EF4-FFF2-40B4-BE49-F238E27FC236}">
                <a16:creationId xmlns:a16="http://schemas.microsoft.com/office/drawing/2014/main" id="{AD2653AA-A6D4-8FC1-CCB9-B447F649A467}"/>
              </a:ext>
            </a:extLst>
          </p:cNvPr>
          <p:cNvPicPr>
            <a:picLocks noChangeAspect="1"/>
          </p:cNvPicPr>
          <p:nvPr/>
        </p:nvPicPr>
        <p:blipFill>
          <a:blip r:embed="rId4"/>
          <a:stretch>
            <a:fillRect/>
          </a:stretch>
        </p:blipFill>
        <p:spPr>
          <a:xfrm>
            <a:off x="8543713" y="2243784"/>
            <a:ext cx="2857500" cy="2857500"/>
          </a:xfrm>
          <a:prstGeom prst="rect">
            <a:avLst/>
          </a:prstGeom>
        </p:spPr>
      </p:pic>
    </p:spTree>
    <p:extLst>
      <p:ext uri="{BB962C8B-B14F-4D97-AF65-F5344CB8AC3E}">
        <p14:creationId xmlns:p14="http://schemas.microsoft.com/office/powerpoint/2010/main" val="281510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Qui définit le périmètre des travaux ?</a:t>
            </a:r>
            <a:endParaRPr lang="fr-FR" dirty="0">
              <a:latin typeface="Montserrat Bold"/>
              <a:cs typeface="Montserrat Bold"/>
            </a:endParaRPr>
          </a:p>
        </p:txBody>
      </p:sp>
      <p:sp>
        <p:nvSpPr>
          <p:cNvPr id="3" name="Sous-titre 2"/>
          <p:cNvSpPr>
            <a:spLocks noGrp="1"/>
          </p:cNvSpPr>
          <p:nvPr>
            <p:ph type="subTitle" idx="1"/>
          </p:nvPr>
        </p:nvSpPr>
        <p:spPr>
          <a:xfrm>
            <a:off x="346873" y="1597060"/>
            <a:ext cx="7812389" cy="4353240"/>
          </a:xfrm>
          <a:ln>
            <a:noFill/>
            <a:prstDash val="sysDash"/>
          </a:ln>
        </p:spPr>
        <p:txBody>
          <a:bodyPr>
            <a:normAutofit/>
          </a:bodyPr>
          <a:lstStyle/>
          <a:p>
            <a:pPr algn="l"/>
            <a:r>
              <a:rPr lang="fr-FR" sz="2800" dirty="0">
                <a:solidFill>
                  <a:schemeClr val="tx1"/>
                </a:solidFill>
              </a:rPr>
              <a:t>Le donneur d’ordre détermine le périmètre des travaux, c’est-à-dire leur nature et leur localisation y compris l’environnement immédiat.</a:t>
            </a:r>
          </a:p>
          <a:p>
            <a:pPr algn="l"/>
            <a:r>
              <a:rPr lang="fr-FR" sz="2800" dirty="0">
                <a:solidFill>
                  <a:schemeClr val="tx1"/>
                </a:solidFill>
              </a:rPr>
              <a:t> </a:t>
            </a:r>
          </a:p>
          <a:p>
            <a:pPr algn="l"/>
            <a:r>
              <a:rPr lang="fr-FR" sz="2800" dirty="0">
                <a:solidFill>
                  <a:schemeClr val="tx1"/>
                </a:solidFill>
              </a:rPr>
              <a:t>Mais cette définition doit être impérativement complétée par une visite chantier et validée. </a:t>
            </a:r>
          </a:p>
          <a:p>
            <a:pPr algn="l"/>
            <a:endParaRPr lang="fr-FR" sz="2800" dirty="0">
              <a:solidFill>
                <a:schemeClr val="tx1"/>
              </a:solidFill>
            </a:endParaRPr>
          </a:p>
          <a:p>
            <a:pPr algn="l"/>
            <a:r>
              <a:rPr lang="fr-FR" sz="2800" dirty="0">
                <a:solidFill>
                  <a:schemeClr val="tx1"/>
                </a:solidFill>
              </a:rPr>
              <a:t>C’est à ce moment que l’on traite conjointement les questions de permis de travail et d’accès.</a:t>
            </a: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7</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12" name="Image 11">
            <a:extLst>
              <a:ext uri="{FF2B5EF4-FFF2-40B4-BE49-F238E27FC236}">
                <a16:creationId xmlns:a16="http://schemas.microsoft.com/office/drawing/2014/main" id="{4BA46519-5A7D-7D7E-E660-39C4460A5F2D}"/>
              </a:ext>
            </a:extLst>
          </p:cNvPr>
          <p:cNvPicPr>
            <a:picLocks noChangeAspect="1"/>
          </p:cNvPicPr>
          <p:nvPr/>
        </p:nvPicPr>
        <p:blipFill>
          <a:blip r:embed="rId4"/>
          <a:stretch>
            <a:fillRect/>
          </a:stretch>
        </p:blipFill>
        <p:spPr>
          <a:xfrm>
            <a:off x="8615680" y="2141730"/>
            <a:ext cx="2489200" cy="3263900"/>
          </a:xfrm>
          <a:prstGeom prst="rect">
            <a:avLst/>
          </a:prstGeom>
        </p:spPr>
      </p:pic>
    </p:spTree>
    <p:extLst>
      <p:ext uri="{BB962C8B-B14F-4D97-AF65-F5344CB8AC3E}">
        <p14:creationId xmlns:p14="http://schemas.microsoft.com/office/powerpoint/2010/main" val="90573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Etablir la Fiche d’Expression des Besoins </a:t>
            </a: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8</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sp>
        <p:nvSpPr>
          <p:cNvPr id="7" name="Sous-titre 6">
            <a:extLst>
              <a:ext uri="{FF2B5EF4-FFF2-40B4-BE49-F238E27FC236}">
                <a16:creationId xmlns:a16="http://schemas.microsoft.com/office/drawing/2014/main" id="{463F11EC-5CAD-CD6D-240F-29E15B94C683}"/>
              </a:ext>
            </a:extLst>
          </p:cNvPr>
          <p:cNvSpPr>
            <a:spLocks noGrp="1"/>
          </p:cNvSpPr>
          <p:nvPr>
            <p:ph type="subTitle" idx="1"/>
          </p:nvPr>
        </p:nvSpPr>
        <p:spPr/>
        <p:txBody>
          <a:bodyPr/>
          <a:lstStyle/>
          <a:p>
            <a:endParaRPr lang="fr-FR"/>
          </a:p>
        </p:txBody>
      </p:sp>
      <p:pic>
        <p:nvPicPr>
          <p:cNvPr id="9" name="Image 8" descr="Une image contenant texte&#10;&#10;Description générée automatiquement">
            <a:extLst>
              <a:ext uri="{FF2B5EF4-FFF2-40B4-BE49-F238E27FC236}">
                <a16:creationId xmlns:a16="http://schemas.microsoft.com/office/drawing/2014/main" id="{A7FAECFF-0A89-3196-37D2-2620A2733F58}"/>
              </a:ext>
            </a:extLst>
          </p:cNvPr>
          <p:cNvPicPr>
            <a:picLocks noChangeAspect="1"/>
          </p:cNvPicPr>
          <p:nvPr/>
        </p:nvPicPr>
        <p:blipFill rotWithShape="1">
          <a:blip r:embed="rId4">
            <a:extLst>
              <a:ext uri="{28A0092B-C50C-407E-A947-70E740481C1C}">
                <a14:useLocalDpi xmlns:a14="http://schemas.microsoft.com/office/drawing/2010/main" val="0"/>
              </a:ext>
            </a:extLst>
          </a:blip>
          <a:srcRect b="47483"/>
          <a:stretch/>
        </p:blipFill>
        <p:spPr>
          <a:xfrm>
            <a:off x="6096000" y="1282013"/>
            <a:ext cx="5707402" cy="4238780"/>
          </a:xfrm>
          <a:prstGeom prst="rect">
            <a:avLst/>
          </a:prstGeom>
        </p:spPr>
      </p:pic>
      <p:pic>
        <p:nvPicPr>
          <p:cNvPr id="13" name="Image 12" descr="Une image contenant table&#10;&#10;Description générée automatiquement">
            <a:extLst>
              <a:ext uri="{FF2B5EF4-FFF2-40B4-BE49-F238E27FC236}">
                <a16:creationId xmlns:a16="http://schemas.microsoft.com/office/drawing/2014/main" id="{64880FD8-95FC-9A98-BAB9-1C07CEA47B38}"/>
              </a:ext>
            </a:extLst>
          </p:cNvPr>
          <p:cNvPicPr>
            <a:picLocks noChangeAspect="1"/>
          </p:cNvPicPr>
          <p:nvPr/>
        </p:nvPicPr>
        <p:blipFill rotWithShape="1">
          <a:blip r:embed="rId5">
            <a:extLst>
              <a:ext uri="{28A0092B-C50C-407E-A947-70E740481C1C}">
                <a14:useLocalDpi xmlns:a14="http://schemas.microsoft.com/office/drawing/2010/main" val="0"/>
              </a:ext>
            </a:extLst>
          </a:blip>
          <a:srcRect r="-2035" b="48534"/>
          <a:stretch/>
        </p:blipFill>
        <p:spPr>
          <a:xfrm>
            <a:off x="385377" y="1309610"/>
            <a:ext cx="5940976" cy="4238780"/>
          </a:xfrm>
          <a:prstGeom prst="rect">
            <a:avLst/>
          </a:prstGeom>
        </p:spPr>
      </p:pic>
      <p:pic>
        <p:nvPicPr>
          <p:cNvPr id="14" name="Picture 4" descr="Emoji Croix-Rouge">
            <a:extLst>
              <a:ext uri="{FF2B5EF4-FFF2-40B4-BE49-F238E27FC236}">
                <a16:creationId xmlns:a16="http://schemas.microsoft.com/office/drawing/2014/main" id="{A60D58B6-E8EC-1F81-4E7E-E4860FED8F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9189" y="3429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roix Verte Validation">
            <a:extLst>
              <a:ext uri="{FF2B5EF4-FFF2-40B4-BE49-F238E27FC236}">
                <a16:creationId xmlns:a16="http://schemas.microsoft.com/office/drawing/2014/main" id="{742FD1B5-6F49-833F-4E61-23804F313E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0649" y="33147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8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6872" y="165764"/>
            <a:ext cx="9018191" cy="1107202"/>
          </a:xfrm>
        </p:spPr>
        <p:txBody>
          <a:bodyPr>
            <a:normAutofit fontScale="90000"/>
          </a:bodyPr>
          <a:lstStyle/>
          <a:p>
            <a:pPr algn="l"/>
            <a:r>
              <a:rPr lang="fr-FR" sz="4400" b="1" dirty="0">
                <a:effectLst/>
                <a:latin typeface="Calibri" panose="020F0502020204030204" pitchFamily="34" charset="0"/>
                <a:ea typeface="Calibri" panose="020F0502020204030204" pitchFamily="34" charset="0"/>
                <a:cs typeface="Times New Roman" panose="02020603050405020304" pitchFamily="18" charset="0"/>
              </a:rPr>
              <a:t>Une FEBRAT avec une liste du programme détaillé des travaux correcte</a:t>
            </a:r>
            <a:endParaRPr lang="fr-FR" dirty="0">
              <a:latin typeface="Montserrat Bold"/>
              <a:cs typeface="Montserrat Bold"/>
            </a:endParaRPr>
          </a:p>
        </p:txBody>
      </p:sp>
      <p:sp>
        <p:nvSpPr>
          <p:cNvPr id="17" name="ZoneTexte 16"/>
          <p:cNvSpPr txBox="1"/>
          <p:nvPr/>
        </p:nvSpPr>
        <p:spPr>
          <a:xfrm>
            <a:off x="11104880" y="6187518"/>
            <a:ext cx="592667" cy="230832"/>
          </a:xfrm>
          <a:prstGeom prst="rect">
            <a:avLst/>
          </a:prstGeom>
          <a:solidFill>
            <a:schemeClr val="bg1"/>
          </a:solidFill>
        </p:spPr>
        <p:txBody>
          <a:bodyPr wrap="square" rtlCol="0">
            <a:spAutoFit/>
          </a:bodyPr>
          <a:lstStyle/>
          <a:p>
            <a:pPr algn="ctr"/>
            <a:fld id="{82C11FF2-8D96-E849-9B05-64F63BFF6115}" type="slidenum">
              <a:rPr lang="fr-FR" sz="900"/>
              <a:t>9</a:t>
            </a:fld>
            <a:endParaRPr lang="fr-FR" sz="900" dirty="0"/>
          </a:p>
        </p:txBody>
      </p:sp>
      <p:pic>
        <p:nvPicPr>
          <p:cNvPr id="6" name="Image 5" descr="Une image contenant texte&#10;&#10;Description générée automatiquement">
            <a:extLst>
              <a:ext uri="{FF2B5EF4-FFF2-40B4-BE49-F238E27FC236}">
                <a16:creationId xmlns:a16="http://schemas.microsoft.com/office/drawing/2014/main" id="{654AF6BB-D8C0-7B74-F498-66E012A35D27}"/>
              </a:ext>
            </a:extLst>
          </p:cNvPr>
          <p:cNvPicPr>
            <a:picLocks noChangeAspect="1"/>
          </p:cNvPicPr>
          <p:nvPr/>
        </p:nvPicPr>
        <p:blipFill>
          <a:blip r:embed="rId2"/>
          <a:stretch>
            <a:fillRect/>
          </a:stretch>
        </p:blipFill>
        <p:spPr>
          <a:xfrm>
            <a:off x="179085" y="6330532"/>
            <a:ext cx="1833936" cy="451173"/>
          </a:xfrm>
          <a:prstGeom prst="rect">
            <a:avLst/>
          </a:prstGeom>
        </p:spPr>
      </p:pic>
      <p:cxnSp>
        <p:nvCxnSpPr>
          <p:cNvPr id="8" name="Connecteur droit 7">
            <a:extLst>
              <a:ext uri="{FF2B5EF4-FFF2-40B4-BE49-F238E27FC236}">
                <a16:creationId xmlns:a16="http://schemas.microsoft.com/office/drawing/2014/main" id="{3308F0E0-AAF1-F3A1-F174-84A384F23325}"/>
              </a:ext>
            </a:extLst>
          </p:cNvPr>
          <p:cNvCxnSpPr/>
          <p:nvPr/>
        </p:nvCxnSpPr>
        <p:spPr>
          <a:xfrm>
            <a:off x="385378" y="1251327"/>
            <a:ext cx="7021005" cy="129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CAE710E8-1CB3-DFD4-D5E1-3F7059CC08C0}"/>
              </a:ext>
            </a:extLst>
          </p:cNvPr>
          <p:cNvCxnSpPr>
            <a:cxnSpLocks/>
          </p:cNvCxnSpPr>
          <p:nvPr/>
        </p:nvCxnSpPr>
        <p:spPr>
          <a:xfrm>
            <a:off x="385377" y="6302934"/>
            <a:ext cx="10719503"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DA6C5AD-4AD2-3C88-45C5-877B79ACD75F}"/>
              </a:ext>
            </a:extLst>
          </p:cNvPr>
          <p:cNvSpPr txBox="1"/>
          <p:nvPr/>
        </p:nvSpPr>
        <p:spPr>
          <a:xfrm>
            <a:off x="4221480" y="6410987"/>
            <a:ext cx="3749040" cy="246221"/>
          </a:xfrm>
          <a:prstGeom prst="rect">
            <a:avLst/>
          </a:prstGeom>
          <a:noFill/>
        </p:spPr>
        <p:txBody>
          <a:bodyPr wrap="square" rtlCol="0">
            <a:spAutoFit/>
          </a:bodyPr>
          <a:lstStyle/>
          <a:p>
            <a:r>
              <a:rPr lang="fr-FR" sz="1000" i="1" dirty="0">
                <a:solidFill>
                  <a:schemeClr val="bg1">
                    <a:lumMod val="65000"/>
                  </a:schemeClr>
                </a:solidFill>
                <a:latin typeface="Montserrat" pitchFamily="2" charset="77"/>
                <a:cs typeface="Montserrat Bold"/>
              </a:rPr>
              <a:t>Présentation au Mase du 02/03/2023 </a:t>
            </a:r>
            <a:endParaRPr lang="fr-FR" sz="1000" i="1" dirty="0">
              <a:solidFill>
                <a:schemeClr val="bg1">
                  <a:lumMod val="65000"/>
                </a:schemeClr>
              </a:solidFill>
              <a:latin typeface="Montserrat" pitchFamily="2" charset="77"/>
            </a:endParaRPr>
          </a:p>
        </p:txBody>
      </p:sp>
      <p:pic>
        <p:nvPicPr>
          <p:cNvPr id="4" name="Image 3">
            <a:extLst>
              <a:ext uri="{FF2B5EF4-FFF2-40B4-BE49-F238E27FC236}">
                <a16:creationId xmlns:a16="http://schemas.microsoft.com/office/drawing/2014/main" id="{9E9D0041-A768-7D28-889F-3EFC0AF32714}"/>
              </a:ext>
            </a:extLst>
          </p:cNvPr>
          <p:cNvPicPr>
            <a:picLocks noChangeAspect="1"/>
          </p:cNvPicPr>
          <p:nvPr/>
        </p:nvPicPr>
        <p:blipFill rotWithShape="1">
          <a:blip r:embed="rId3"/>
          <a:srcRect b="40575"/>
          <a:stretch/>
        </p:blipFill>
        <p:spPr>
          <a:xfrm>
            <a:off x="10319657" y="0"/>
            <a:ext cx="1872343" cy="1105232"/>
          </a:xfrm>
          <a:prstGeom prst="rect">
            <a:avLst/>
          </a:prstGeom>
        </p:spPr>
      </p:pic>
      <p:pic>
        <p:nvPicPr>
          <p:cNvPr id="12" name="Espace réservé du contenu 7" descr="Une image contenant table&#10;&#10;Description générée automatiquement">
            <a:extLst>
              <a:ext uri="{FF2B5EF4-FFF2-40B4-BE49-F238E27FC236}">
                <a16:creationId xmlns:a16="http://schemas.microsoft.com/office/drawing/2014/main" id="{E2203B4F-107E-C38E-7748-AC361040AEE5}"/>
              </a:ext>
            </a:extLst>
          </p:cNvPr>
          <p:cNvPicPr>
            <a:picLocks noChangeAspect="1"/>
          </p:cNvPicPr>
          <p:nvPr/>
        </p:nvPicPr>
        <p:blipFill rotWithShape="1">
          <a:blip r:embed="rId4">
            <a:extLst>
              <a:ext uri="{28A0092B-C50C-407E-A947-70E740481C1C}">
                <a14:useLocalDpi xmlns:a14="http://schemas.microsoft.com/office/drawing/2010/main" val="0"/>
              </a:ext>
            </a:extLst>
          </a:blip>
          <a:srcRect l="1" r="-2815" b="55188"/>
          <a:stretch/>
        </p:blipFill>
        <p:spPr>
          <a:xfrm>
            <a:off x="0" y="1864912"/>
            <a:ext cx="6335920" cy="3906301"/>
          </a:xfrm>
          <a:prstGeom prst="rect">
            <a:avLst/>
          </a:prstGeom>
        </p:spPr>
      </p:pic>
      <p:pic>
        <p:nvPicPr>
          <p:cNvPr id="16" name="Image 15" descr="Une image contenant table&#10;&#10;Description générée automatiquement">
            <a:extLst>
              <a:ext uri="{FF2B5EF4-FFF2-40B4-BE49-F238E27FC236}">
                <a16:creationId xmlns:a16="http://schemas.microsoft.com/office/drawing/2014/main" id="{C442DE0D-2A16-7396-3886-912341688378}"/>
              </a:ext>
            </a:extLst>
          </p:cNvPr>
          <p:cNvPicPr>
            <a:picLocks noChangeAspect="1"/>
          </p:cNvPicPr>
          <p:nvPr/>
        </p:nvPicPr>
        <p:blipFill rotWithShape="1">
          <a:blip r:embed="rId5">
            <a:extLst>
              <a:ext uri="{28A0092B-C50C-407E-A947-70E740481C1C}">
                <a14:useLocalDpi xmlns:a14="http://schemas.microsoft.com/office/drawing/2010/main" val="0"/>
              </a:ext>
            </a:extLst>
          </a:blip>
          <a:srcRect r="3092" b="55344"/>
          <a:stretch/>
        </p:blipFill>
        <p:spPr>
          <a:xfrm>
            <a:off x="5846164" y="1864912"/>
            <a:ext cx="5997773" cy="3906301"/>
          </a:xfrm>
          <a:prstGeom prst="rect">
            <a:avLst/>
          </a:prstGeom>
        </p:spPr>
      </p:pic>
      <p:pic>
        <p:nvPicPr>
          <p:cNvPr id="18" name="Picture 6" descr="Emoji Croix-Rouge">
            <a:extLst>
              <a:ext uri="{FF2B5EF4-FFF2-40B4-BE49-F238E27FC236}">
                <a16:creationId xmlns:a16="http://schemas.microsoft.com/office/drawing/2014/main" id="{191D7EA8-1312-9C39-99B1-FC1F7069FF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673" y="3671106"/>
            <a:ext cx="873151" cy="8731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roix Verte Validation">
            <a:extLst>
              <a:ext uri="{FF2B5EF4-FFF2-40B4-BE49-F238E27FC236}">
                <a16:creationId xmlns:a16="http://schemas.microsoft.com/office/drawing/2014/main" id="{AC929AC6-02A3-8BDC-DFAD-BD976D5AAF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3230" y="3671106"/>
            <a:ext cx="873151" cy="87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1471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20216</TotalTime>
  <Words>1071</Words>
  <Application>Microsoft Office PowerPoint</Application>
  <PresentationFormat>Grand écran</PresentationFormat>
  <Paragraphs>116</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Montserrat</vt:lpstr>
      <vt:lpstr>Montserrat Bold</vt:lpstr>
      <vt:lpstr>Montserrat Regular</vt:lpstr>
      <vt:lpstr>Thème Office</vt:lpstr>
      <vt:lpstr>La stratégie de prélèvement </vt:lpstr>
      <vt:lpstr>General Services </vt:lpstr>
      <vt:lpstr>Services </vt:lpstr>
      <vt:lpstr>Ce qui change au 1er juillet 2023 </vt:lpstr>
      <vt:lpstr>Qu’est ce que la norme NF X 46-100?</vt:lpstr>
      <vt:lpstr>A qui revient la responsabilité dans la stratégie de prélèvement ?</vt:lpstr>
      <vt:lpstr>Qui définit le périmètre des travaux ?</vt:lpstr>
      <vt:lpstr>Etablir la Fiche d’Expression des Besoins </vt:lpstr>
      <vt:lpstr>Une FEBRAT avec une liste du programme détaillé des travaux correcte</vt:lpstr>
      <vt:lpstr>Comment est établi le nombre de prélèvements et de sondages ?</vt:lpstr>
      <vt:lpstr>Qu’entend-on par composant ?</vt:lpstr>
      <vt:lpstr>Définitions</vt:lpstr>
      <vt:lpstr>Tableau annexe 1</vt:lpstr>
      <vt:lpstr>  Comment les résultats sont-ils restitués ?  </vt:lpstr>
      <vt:lpstr>  Exemple de cartographie 1  </vt:lpstr>
      <vt:lpstr>  Exemple de cartographie 2  </vt:lpstr>
      <vt:lpstr>  Exemple de cartographie 3  </vt:lpstr>
      <vt:lpstr>   Quel nombre de prélèvements effectuer?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slide</dc:title>
  <dc:creator>Olivier BARRIOL</dc:creator>
  <cp:lastModifiedBy>Christophe BAILLE</cp:lastModifiedBy>
  <cp:revision>135</cp:revision>
  <cp:lastPrinted>2019-01-22T14:17:29Z</cp:lastPrinted>
  <dcterms:created xsi:type="dcterms:W3CDTF">2018-10-12T14:23:17Z</dcterms:created>
  <dcterms:modified xsi:type="dcterms:W3CDTF">2023-03-01T17:03:00Z</dcterms:modified>
</cp:coreProperties>
</file>